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309" r:id="rId4"/>
    <p:sldId id="277" r:id="rId5"/>
    <p:sldId id="285" r:id="rId6"/>
    <p:sldId id="490" r:id="rId7"/>
    <p:sldId id="492" r:id="rId8"/>
    <p:sldId id="281" r:id="rId9"/>
    <p:sldId id="282" r:id="rId10"/>
    <p:sldId id="307" r:id="rId11"/>
    <p:sldId id="287" r:id="rId12"/>
    <p:sldId id="274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305" r:id="rId22"/>
    <p:sldId id="299" r:id="rId23"/>
    <p:sldId id="306" r:id="rId24"/>
    <p:sldId id="302" r:id="rId25"/>
    <p:sldId id="298" r:id="rId26"/>
    <p:sldId id="288" r:id="rId27"/>
    <p:sldId id="304" r:id="rId28"/>
    <p:sldId id="489" r:id="rId2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ACFF53-94D8-48CA-97CD-CAE6B3A8FDF2}">
          <p14:sldIdLst>
            <p14:sldId id="256"/>
            <p14:sldId id="284"/>
            <p14:sldId id="309"/>
            <p14:sldId id="277"/>
            <p14:sldId id="285"/>
            <p14:sldId id="490"/>
            <p14:sldId id="492"/>
            <p14:sldId id="281"/>
            <p14:sldId id="282"/>
            <p14:sldId id="307"/>
            <p14:sldId id="287"/>
            <p14:sldId id="274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305"/>
            <p14:sldId id="299"/>
            <p14:sldId id="306"/>
            <p14:sldId id="302"/>
            <p14:sldId id="298"/>
            <p14:sldId id="288"/>
            <p14:sldId id="304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6238" autoAdjust="0"/>
  </p:normalViewPr>
  <p:slideViewPr>
    <p:cSldViewPr snapToGrid="0">
      <p:cViewPr varScale="1">
        <p:scale>
          <a:sx n="144" d="100"/>
          <a:sy n="144" d="100"/>
        </p:scale>
        <p:origin x="156" y="312"/>
      </p:cViewPr>
      <p:guideLst>
        <p:guide orient="horz" pos="2160"/>
        <p:guide pos="384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29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5140B-996B-4657-9A4C-6175C673CF99}" type="doc">
      <dgm:prSet loTypeId="urn:microsoft.com/office/officeart/2005/8/layout/rings+Icon" loCatId="officeonline" qsTypeId="urn:microsoft.com/office/officeart/2005/8/quickstyle/3d6" qsCatId="3D" csTypeId="urn:microsoft.com/office/officeart/2005/8/colors/colorful5" csCatId="colorful" phldr="1"/>
      <dgm:spPr/>
    </dgm:pt>
    <dgm:pt modelId="{F5661431-5C46-443C-9CC6-95E43168D01E}">
      <dgm:prSet phldrT="[Text]"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競爭者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</a:p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6DCE7-13E9-4B56-93F1-324713525B97}" type="parTrans" cxnId="{C6AA996E-BC04-43F5-86CF-4614314B924A}">
      <dgm:prSet/>
      <dgm:spPr/>
      <dgm:t>
        <a:bodyPr/>
        <a:lstStyle/>
        <a:p>
          <a:endParaRPr lang="en-US"/>
        </a:p>
      </dgm:t>
    </dgm:pt>
    <dgm:pt modelId="{707CEB2F-E685-4837-8F18-B72E3DFE8BD0}" type="sibTrans" cxnId="{C6AA996E-BC04-43F5-86CF-4614314B924A}">
      <dgm:prSet/>
      <dgm:spPr/>
      <dgm:t>
        <a:bodyPr/>
        <a:lstStyle/>
        <a:p>
          <a:endParaRPr lang="en-US"/>
        </a:p>
      </dgm:t>
    </dgm:pt>
    <dgm:pt modelId="{0FE7ED6F-ACA9-49DC-89EF-FF4DB49EF65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客戶需要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667A55CC-57D6-4AB9-8509-82327D0D2589}" type="parTrans" cxnId="{B9D3C0C0-BE5D-48B0-B60B-567666CB7E17}">
      <dgm:prSet/>
      <dgm:spPr/>
      <dgm:t>
        <a:bodyPr/>
        <a:lstStyle/>
        <a:p>
          <a:endParaRPr lang="en-US"/>
        </a:p>
      </dgm:t>
    </dgm:pt>
    <dgm:pt modelId="{62FBE271-8A7E-4FA9-A3C0-24DC61B2C9F4}" type="sibTrans" cxnId="{B9D3C0C0-BE5D-48B0-B60B-567666CB7E17}">
      <dgm:prSet/>
      <dgm:spPr/>
      <dgm:t>
        <a:bodyPr/>
        <a:lstStyle/>
        <a:p>
          <a:endParaRPr lang="en-US"/>
        </a:p>
      </dgm:t>
    </dgm:pt>
    <dgm:pt modelId="{9A861030-5038-4D7C-BE1E-5A8461CE608B}">
      <dgm:prSet phldrT="[Text]"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F3B84E-16DE-46B0-B435-F62F523C7FAF}" type="parTrans" cxnId="{78371B42-C1AE-4850-97C7-0154AA022307}">
      <dgm:prSet/>
      <dgm:spPr/>
      <dgm:t>
        <a:bodyPr/>
        <a:lstStyle/>
        <a:p>
          <a:endParaRPr lang="en-US"/>
        </a:p>
      </dgm:t>
    </dgm:pt>
    <dgm:pt modelId="{D55C3BAD-C272-423D-856D-2997E1E9692E}" type="sibTrans" cxnId="{78371B42-C1AE-4850-97C7-0154AA022307}">
      <dgm:prSet/>
      <dgm:spPr/>
      <dgm:t>
        <a:bodyPr/>
        <a:lstStyle/>
        <a:p>
          <a:endParaRPr lang="en-US"/>
        </a:p>
      </dgm:t>
    </dgm:pt>
    <dgm:pt modelId="{032CC6AD-35A7-4853-B68D-6A2B467FC6A9}" type="pres">
      <dgm:prSet presAssocID="{EB75140B-996B-4657-9A4C-6175C673CF99}" presName="Name0" presStyleCnt="0">
        <dgm:presLayoutVars>
          <dgm:chMax val="7"/>
          <dgm:dir/>
          <dgm:resizeHandles val="exact"/>
        </dgm:presLayoutVars>
      </dgm:prSet>
      <dgm:spPr/>
    </dgm:pt>
    <dgm:pt modelId="{6E9A932A-BB6E-4F15-A043-398CAD463036}" type="pres">
      <dgm:prSet presAssocID="{EB75140B-996B-4657-9A4C-6175C673CF99}" presName="ellipse1" presStyleLbl="vennNode1" presStyleIdx="0" presStyleCnt="3" custLinFactNeighborX="18313" custLinFactNeighborY="8058">
        <dgm:presLayoutVars>
          <dgm:bulletEnabled val="1"/>
        </dgm:presLayoutVars>
      </dgm:prSet>
      <dgm:spPr/>
    </dgm:pt>
    <dgm:pt modelId="{B06CA4A2-9509-4398-8F34-89CFE5EC0632}" type="pres">
      <dgm:prSet presAssocID="{EB75140B-996B-4657-9A4C-6175C673CF99}" presName="ellipse2" presStyleLbl="vennNode1" presStyleIdx="1" presStyleCnt="3" custLinFactNeighborX="7814" custLinFactNeighborY="-11309">
        <dgm:presLayoutVars>
          <dgm:bulletEnabled val="1"/>
        </dgm:presLayoutVars>
      </dgm:prSet>
      <dgm:spPr/>
    </dgm:pt>
    <dgm:pt modelId="{6C01155F-D87E-4297-BAEB-1720C6070507}" type="pres">
      <dgm:prSet presAssocID="{EB75140B-996B-4657-9A4C-6175C673CF99}" presName="ellipse3" presStyleLbl="vennNode1" presStyleIdx="2" presStyleCnt="3" custLinFactNeighborX="-21104" custLinFactNeighborY="6510">
        <dgm:presLayoutVars>
          <dgm:bulletEnabled val="1"/>
        </dgm:presLayoutVars>
      </dgm:prSet>
      <dgm:spPr/>
    </dgm:pt>
  </dgm:ptLst>
  <dgm:cxnLst>
    <dgm:cxn modelId="{78371B42-C1AE-4850-97C7-0154AA022307}" srcId="{EB75140B-996B-4657-9A4C-6175C673CF99}" destId="{9A861030-5038-4D7C-BE1E-5A8461CE608B}" srcOrd="2" destOrd="0" parTransId="{B6F3B84E-16DE-46B0-B435-F62F523C7FAF}" sibTransId="{D55C3BAD-C272-423D-856D-2997E1E9692E}"/>
    <dgm:cxn modelId="{9BAD784C-76A7-4634-B3E1-7A43D1A83E06}" type="presOf" srcId="{F5661431-5C46-443C-9CC6-95E43168D01E}" destId="{6E9A932A-BB6E-4F15-A043-398CAD463036}" srcOrd="0" destOrd="0" presId="urn:microsoft.com/office/officeart/2005/8/layout/rings+Icon"/>
    <dgm:cxn modelId="{BE04604D-C0BF-4533-96DF-476927146228}" type="presOf" srcId="{9A861030-5038-4D7C-BE1E-5A8461CE608B}" destId="{6C01155F-D87E-4297-BAEB-1720C6070507}" srcOrd="0" destOrd="0" presId="urn:microsoft.com/office/officeart/2005/8/layout/rings+Icon"/>
    <dgm:cxn modelId="{C6AA996E-BC04-43F5-86CF-4614314B924A}" srcId="{EB75140B-996B-4657-9A4C-6175C673CF99}" destId="{F5661431-5C46-443C-9CC6-95E43168D01E}" srcOrd="0" destOrd="0" parTransId="{5476DCE7-13E9-4B56-93F1-324713525B97}" sibTransId="{707CEB2F-E685-4837-8F18-B72E3DFE8BD0}"/>
    <dgm:cxn modelId="{F3803694-9D8F-449D-A8A4-82D4CAB8EE53}" type="presOf" srcId="{0FE7ED6F-ACA9-49DC-89EF-FF4DB49EF65C}" destId="{B06CA4A2-9509-4398-8F34-89CFE5EC0632}" srcOrd="0" destOrd="0" presId="urn:microsoft.com/office/officeart/2005/8/layout/rings+Icon"/>
    <dgm:cxn modelId="{EE9732B7-11C8-4F05-BDEE-493D41360146}" type="presOf" srcId="{EB75140B-996B-4657-9A4C-6175C673CF99}" destId="{032CC6AD-35A7-4853-B68D-6A2B467FC6A9}" srcOrd="0" destOrd="0" presId="urn:microsoft.com/office/officeart/2005/8/layout/rings+Icon"/>
    <dgm:cxn modelId="{B9D3C0C0-BE5D-48B0-B60B-567666CB7E17}" srcId="{EB75140B-996B-4657-9A4C-6175C673CF99}" destId="{0FE7ED6F-ACA9-49DC-89EF-FF4DB49EF65C}" srcOrd="1" destOrd="0" parTransId="{667A55CC-57D6-4AB9-8509-82327D0D2589}" sibTransId="{62FBE271-8A7E-4FA9-A3C0-24DC61B2C9F4}"/>
    <dgm:cxn modelId="{2DFC44AE-8D8E-448C-A232-E89473C161DE}" type="presParOf" srcId="{032CC6AD-35A7-4853-B68D-6A2B467FC6A9}" destId="{6E9A932A-BB6E-4F15-A043-398CAD463036}" srcOrd="0" destOrd="0" presId="urn:microsoft.com/office/officeart/2005/8/layout/rings+Icon"/>
    <dgm:cxn modelId="{F4B510FF-66BF-4B1D-B21D-218BF88D728B}" type="presParOf" srcId="{032CC6AD-35A7-4853-B68D-6A2B467FC6A9}" destId="{B06CA4A2-9509-4398-8F34-89CFE5EC0632}" srcOrd="1" destOrd="0" presId="urn:microsoft.com/office/officeart/2005/8/layout/rings+Icon"/>
    <dgm:cxn modelId="{302DD020-7987-4ECD-BA94-BA195CF1A81B}" type="presParOf" srcId="{032CC6AD-35A7-4853-B68D-6A2B467FC6A9}" destId="{6C01155F-D87E-4297-BAEB-1720C607050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5140B-996B-4657-9A4C-6175C673CF99}" type="doc">
      <dgm:prSet loTypeId="urn:microsoft.com/office/officeart/2005/8/layout/rings+Icon" loCatId="officeonline" qsTypeId="urn:microsoft.com/office/officeart/2005/8/quickstyle/3d6" qsCatId="3D" csTypeId="urn:microsoft.com/office/officeart/2005/8/colors/colorful5" csCatId="colorful" phldr="1"/>
      <dgm:spPr/>
    </dgm:pt>
    <dgm:pt modelId="{F5661431-5C46-443C-9CC6-95E43168D01E}">
      <dgm:prSet phldrT="[Text]"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競爭者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</a:p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6DCE7-13E9-4B56-93F1-324713525B97}" type="parTrans" cxnId="{C6AA996E-BC04-43F5-86CF-4614314B924A}">
      <dgm:prSet/>
      <dgm:spPr/>
      <dgm:t>
        <a:bodyPr/>
        <a:lstStyle/>
        <a:p>
          <a:endParaRPr lang="en-US"/>
        </a:p>
      </dgm:t>
    </dgm:pt>
    <dgm:pt modelId="{707CEB2F-E685-4837-8F18-B72E3DFE8BD0}" type="sibTrans" cxnId="{C6AA996E-BC04-43F5-86CF-4614314B924A}">
      <dgm:prSet/>
      <dgm:spPr/>
      <dgm:t>
        <a:bodyPr/>
        <a:lstStyle/>
        <a:p>
          <a:endParaRPr lang="en-US"/>
        </a:p>
      </dgm:t>
    </dgm:pt>
    <dgm:pt modelId="{0FE7ED6F-ACA9-49DC-89EF-FF4DB49EF65C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endParaRPr lang="en-US" altLang="zh-TW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r>
            <a: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A</a:t>
          </a:r>
        </a:p>
        <a:p>
          <a:pPr>
            <a:lnSpc>
              <a:spcPct val="100000"/>
            </a:lnSpc>
            <a:spcBef>
              <a:spcPts val="3000"/>
            </a:spcBef>
            <a:spcAft>
              <a:spcPts val="0"/>
            </a:spcAft>
          </a:pPr>
          <a:r>
            <a: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客戶需要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667A55CC-57D6-4AB9-8509-82327D0D2589}" type="parTrans" cxnId="{B9D3C0C0-BE5D-48B0-B60B-567666CB7E17}">
      <dgm:prSet/>
      <dgm:spPr/>
      <dgm:t>
        <a:bodyPr/>
        <a:lstStyle/>
        <a:p>
          <a:endParaRPr lang="en-US"/>
        </a:p>
      </dgm:t>
    </dgm:pt>
    <dgm:pt modelId="{62FBE271-8A7E-4FA9-A3C0-24DC61B2C9F4}" type="sibTrans" cxnId="{B9D3C0C0-BE5D-48B0-B60B-567666CB7E17}">
      <dgm:prSet/>
      <dgm:spPr/>
      <dgm:t>
        <a:bodyPr/>
        <a:lstStyle/>
        <a:p>
          <a:endParaRPr lang="en-US"/>
        </a:p>
      </dgm:t>
    </dgm:pt>
    <dgm:pt modelId="{9A861030-5038-4D7C-BE1E-5A8461CE608B}">
      <dgm:prSet phldrT="[Text]" custT="1"/>
      <dgm:spPr/>
      <dgm:t>
        <a:bodyPr/>
        <a:lstStyle/>
        <a:p>
          <a:r>
            <a: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F3B84E-16DE-46B0-B435-F62F523C7FAF}" type="parTrans" cxnId="{78371B42-C1AE-4850-97C7-0154AA022307}">
      <dgm:prSet/>
      <dgm:spPr/>
      <dgm:t>
        <a:bodyPr/>
        <a:lstStyle/>
        <a:p>
          <a:endParaRPr lang="en-US"/>
        </a:p>
      </dgm:t>
    </dgm:pt>
    <dgm:pt modelId="{D55C3BAD-C272-423D-856D-2997E1E9692E}" type="sibTrans" cxnId="{78371B42-C1AE-4850-97C7-0154AA022307}">
      <dgm:prSet/>
      <dgm:spPr/>
      <dgm:t>
        <a:bodyPr/>
        <a:lstStyle/>
        <a:p>
          <a:endParaRPr lang="en-US"/>
        </a:p>
      </dgm:t>
    </dgm:pt>
    <dgm:pt modelId="{032CC6AD-35A7-4853-B68D-6A2B467FC6A9}" type="pres">
      <dgm:prSet presAssocID="{EB75140B-996B-4657-9A4C-6175C673CF99}" presName="Name0" presStyleCnt="0">
        <dgm:presLayoutVars>
          <dgm:chMax val="7"/>
          <dgm:dir/>
          <dgm:resizeHandles val="exact"/>
        </dgm:presLayoutVars>
      </dgm:prSet>
      <dgm:spPr/>
    </dgm:pt>
    <dgm:pt modelId="{6E9A932A-BB6E-4F15-A043-398CAD463036}" type="pres">
      <dgm:prSet presAssocID="{EB75140B-996B-4657-9A4C-6175C673CF99}" presName="ellipse1" presStyleLbl="vennNode1" presStyleIdx="0" presStyleCnt="3" custLinFactNeighborX="18313" custLinFactNeighborY="8058">
        <dgm:presLayoutVars>
          <dgm:bulletEnabled val="1"/>
        </dgm:presLayoutVars>
      </dgm:prSet>
      <dgm:spPr/>
    </dgm:pt>
    <dgm:pt modelId="{B06CA4A2-9509-4398-8F34-89CFE5EC0632}" type="pres">
      <dgm:prSet presAssocID="{EB75140B-996B-4657-9A4C-6175C673CF99}" presName="ellipse2" presStyleLbl="vennNode1" presStyleIdx="1" presStyleCnt="3" custLinFactNeighborX="7814" custLinFactNeighborY="-11309">
        <dgm:presLayoutVars>
          <dgm:bulletEnabled val="1"/>
        </dgm:presLayoutVars>
      </dgm:prSet>
      <dgm:spPr/>
    </dgm:pt>
    <dgm:pt modelId="{6C01155F-D87E-4297-BAEB-1720C6070507}" type="pres">
      <dgm:prSet presAssocID="{EB75140B-996B-4657-9A4C-6175C673CF99}" presName="ellipse3" presStyleLbl="vennNode1" presStyleIdx="2" presStyleCnt="3" custLinFactNeighborX="-21104" custLinFactNeighborY="6510">
        <dgm:presLayoutVars>
          <dgm:bulletEnabled val="1"/>
        </dgm:presLayoutVars>
      </dgm:prSet>
      <dgm:spPr/>
    </dgm:pt>
  </dgm:ptLst>
  <dgm:cxnLst>
    <dgm:cxn modelId="{78371B42-C1AE-4850-97C7-0154AA022307}" srcId="{EB75140B-996B-4657-9A4C-6175C673CF99}" destId="{9A861030-5038-4D7C-BE1E-5A8461CE608B}" srcOrd="2" destOrd="0" parTransId="{B6F3B84E-16DE-46B0-B435-F62F523C7FAF}" sibTransId="{D55C3BAD-C272-423D-856D-2997E1E9692E}"/>
    <dgm:cxn modelId="{9BAD784C-76A7-4634-B3E1-7A43D1A83E06}" type="presOf" srcId="{F5661431-5C46-443C-9CC6-95E43168D01E}" destId="{6E9A932A-BB6E-4F15-A043-398CAD463036}" srcOrd="0" destOrd="0" presId="urn:microsoft.com/office/officeart/2005/8/layout/rings+Icon"/>
    <dgm:cxn modelId="{BE04604D-C0BF-4533-96DF-476927146228}" type="presOf" srcId="{9A861030-5038-4D7C-BE1E-5A8461CE608B}" destId="{6C01155F-D87E-4297-BAEB-1720C6070507}" srcOrd="0" destOrd="0" presId="urn:microsoft.com/office/officeart/2005/8/layout/rings+Icon"/>
    <dgm:cxn modelId="{C6AA996E-BC04-43F5-86CF-4614314B924A}" srcId="{EB75140B-996B-4657-9A4C-6175C673CF99}" destId="{F5661431-5C46-443C-9CC6-95E43168D01E}" srcOrd="0" destOrd="0" parTransId="{5476DCE7-13E9-4B56-93F1-324713525B97}" sibTransId="{707CEB2F-E685-4837-8F18-B72E3DFE8BD0}"/>
    <dgm:cxn modelId="{F3803694-9D8F-449D-A8A4-82D4CAB8EE53}" type="presOf" srcId="{0FE7ED6F-ACA9-49DC-89EF-FF4DB49EF65C}" destId="{B06CA4A2-9509-4398-8F34-89CFE5EC0632}" srcOrd="0" destOrd="0" presId="urn:microsoft.com/office/officeart/2005/8/layout/rings+Icon"/>
    <dgm:cxn modelId="{EE9732B7-11C8-4F05-BDEE-493D41360146}" type="presOf" srcId="{EB75140B-996B-4657-9A4C-6175C673CF99}" destId="{032CC6AD-35A7-4853-B68D-6A2B467FC6A9}" srcOrd="0" destOrd="0" presId="urn:microsoft.com/office/officeart/2005/8/layout/rings+Icon"/>
    <dgm:cxn modelId="{B9D3C0C0-BE5D-48B0-B60B-567666CB7E17}" srcId="{EB75140B-996B-4657-9A4C-6175C673CF99}" destId="{0FE7ED6F-ACA9-49DC-89EF-FF4DB49EF65C}" srcOrd="1" destOrd="0" parTransId="{667A55CC-57D6-4AB9-8509-82327D0D2589}" sibTransId="{62FBE271-8A7E-4FA9-A3C0-24DC61B2C9F4}"/>
    <dgm:cxn modelId="{2DFC44AE-8D8E-448C-A232-E89473C161DE}" type="presParOf" srcId="{032CC6AD-35A7-4853-B68D-6A2B467FC6A9}" destId="{6E9A932A-BB6E-4F15-A043-398CAD463036}" srcOrd="0" destOrd="0" presId="urn:microsoft.com/office/officeart/2005/8/layout/rings+Icon"/>
    <dgm:cxn modelId="{F4B510FF-66BF-4B1D-B21D-218BF88D728B}" type="presParOf" srcId="{032CC6AD-35A7-4853-B68D-6A2B467FC6A9}" destId="{B06CA4A2-9509-4398-8F34-89CFE5EC0632}" srcOrd="1" destOrd="0" presId="urn:microsoft.com/office/officeart/2005/8/layout/rings+Icon"/>
    <dgm:cxn modelId="{302DD020-7987-4ECD-BA94-BA195CF1A81B}" type="presParOf" srcId="{032CC6AD-35A7-4853-B68D-6A2B467FC6A9}" destId="{6C01155F-D87E-4297-BAEB-1720C607050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A1635-8114-4ACF-9752-4CE4F0D2F573}" type="doc">
      <dgm:prSet loTypeId="urn:microsoft.com/office/officeart/2005/8/layout/cycle3" loCatId="cycle" qsTypeId="urn:microsoft.com/office/officeart/2005/8/quickstyle/3d5" qsCatId="3D" csTypeId="urn:microsoft.com/office/officeart/2005/8/colors/colorful1" csCatId="colorful" phldr="1"/>
      <dgm:spPr/>
    </dgm:pt>
    <dgm:pt modelId="{44885A63-14B4-4705-AF61-FC18A3FCF3B0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</a:t>
          </a:r>
        </a:p>
        <a:p>
          <a:r>
            <a: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加速超越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Yu Mincho Demibold" panose="02020600000000000000" pitchFamily="18" charset="-128"/>
            <a:ea typeface="Yu Mincho Demibold" panose="02020600000000000000" pitchFamily="18" charset="-128"/>
          </a:endParaRPr>
        </a:p>
      </dgm:t>
    </dgm:pt>
    <dgm:pt modelId="{2DAA75D2-4C03-4E1C-92C1-69B3A2362E14}" type="parTrans" cxnId="{2D6EE78A-912E-47FB-BAC1-BD6CB45A205F}">
      <dgm:prSet/>
      <dgm:spPr/>
      <dgm:t>
        <a:bodyPr/>
        <a:lstStyle/>
        <a:p>
          <a:endParaRPr lang="en-US"/>
        </a:p>
      </dgm:t>
    </dgm:pt>
    <dgm:pt modelId="{2FD11BD3-A4C5-44B2-B327-241BD4E391B7}" type="sibTrans" cxnId="{2D6EE78A-912E-47FB-BAC1-BD6CB45A205F}">
      <dgm:prSet/>
      <dgm:spPr/>
      <dgm:t>
        <a:bodyPr/>
        <a:lstStyle/>
        <a:p>
          <a:endParaRPr lang="en-US"/>
        </a:p>
      </dgm:t>
    </dgm:pt>
    <dgm:pt modelId="{B2BADADA-3B96-47BC-9563-610EF2873623}">
      <dgm:prSet phldrT="[Text]" custT="1"/>
      <dgm:spPr/>
      <dgm:t>
        <a:bodyPr/>
        <a:lstStyle/>
        <a:p>
          <a:r>
            <a:rPr lang="en-US" altLang="zh-T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Multiply</a:t>
          </a:r>
        </a:p>
        <a:p>
          <a:r>
            <a: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複製成功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Yu Mincho Demibold" panose="02020600000000000000" pitchFamily="18" charset="-128"/>
            <a:ea typeface="Yu Mincho Demibold" panose="02020600000000000000" pitchFamily="18" charset="-128"/>
          </a:endParaRPr>
        </a:p>
      </dgm:t>
    </dgm:pt>
    <dgm:pt modelId="{A6A5D002-B5C1-4C19-BF0F-07FB93B0FFD7}" type="parTrans" cxnId="{16C7EEDD-C466-497B-A11B-3900E5248F6F}">
      <dgm:prSet/>
      <dgm:spPr/>
      <dgm:t>
        <a:bodyPr/>
        <a:lstStyle/>
        <a:p>
          <a:endParaRPr lang="en-US"/>
        </a:p>
      </dgm:t>
    </dgm:pt>
    <dgm:pt modelId="{9280EF87-B7F0-4E10-9983-FB06D0DC9027}" type="sibTrans" cxnId="{16C7EEDD-C466-497B-A11B-3900E5248F6F}">
      <dgm:prSet/>
      <dgm:spPr/>
      <dgm:t>
        <a:bodyPr/>
        <a:lstStyle/>
        <a:p>
          <a:endParaRPr lang="en-US"/>
        </a:p>
      </dgm:t>
    </dgm:pt>
    <dgm:pt modelId="{2C768A90-CAE7-4412-B80D-8D815CC5F610}">
      <dgm:prSet phldrT="[Text]"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Simplify</a:t>
          </a:r>
        </a:p>
        <a:p>
          <a:r>
            <a: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簡化優化</a:t>
          </a:r>
          <a:endParaRPr lang="en-US" sz="3200" dirty="0">
            <a:solidFill>
              <a:schemeClr val="tx1"/>
            </a:solidFill>
            <a:latin typeface="Yu Mincho Demibold" panose="02020600000000000000" pitchFamily="18" charset="-128"/>
            <a:ea typeface="Yu Mincho Demibold" panose="02020600000000000000" pitchFamily="18" charset="-128"/>
          </a:endParaRPr>
        </a:p>
      </dgm:t>
    </dgm:pt>
    <dgm:pt modelId="{E30D31F4-526B-414C-8950-AB7C6CD48B03}" type="parTrans" cxnId="{20E68D72-98F3-4318-8335-55365BCF99E3}">
      <dgm:prSet/>
      <dgm:spPr/>
      <dgm:t>
        <a:bodyPr/>
        <a:lstStyle/>
        <a:p>
          <a:endParaRPr lang="en-US"/>
        </a:p>
      </dgm:t>
    </dgm:pt>
    <dgm:pt modelId="{914EDF85-CE1C-40AA-AA9E-4C432F2056B7}" type="sibTrans" cxnId="{20E68D72-98F3-4318-8335-55365BCF99E3}">
      <dgm:prSet/>
      <dgm:spPr/>
      <dgm:t>
        <a:bodyPr/>
        <a:lstStyle/>
        <a:p>
          <a:endParaRPr lang="en-US"/>
        </a:p>
      </dgm:t>
    </dgm:pt>
    <dgm:pt modelId="{F341A689-6B8C-4033-8DDF-00BE34B7B7A7}">
      <dgm:prSet phldrT="[Text]" custT="1"/>
      <dgm:spPr/>
      <dgm:t>
        <a:bodyPr/>
        <a:lstStyle/>
        <a:p>
          <a:r>
            <a:rPr lang="en-US" altLang="zh-T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Leverage</a:t>
          </a:r>
        </a:p>
        <a:p>
          <a:r>
            <a:rPr lang="zh-TW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以小博大</a:t>
          </a:r>
          <a:endParaRPr lang="en-US" sz="2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Yu Mincho Demibold" panose="02020600000000000000" pitchFamily="18" charset="-128"/>
            <a:ea typeface="Yu Mincho Demibold" panose="02020600000000000000" pitchFamily="18" charset="-128"/>
          </a:endParaRPr>
        </a:p>
      </dgm:t>
    </dgm:pt>
    <dgm:pt modelId="{E512A4A8-5BF2-4F44-8AB0-ADD652D10A24}" type="parTrans" cxnId="{5D36EE8E-5B39-43F2-A191-6F03E36C7440}">
      <dgm:prSet/>
      <dgm:spPr/>
      <dgm:t>
        <a:bodyPr/>
        <a:lstStyle/>
        <a:p>
          <a:endParaRPr lang="en-US"/>
        </a:p>
      </dgm:t>
    </dgm:pt>
    <dgm:pt modelId="{8D6DCBBC-5827-4A7A-ACBF-0FA83BD9D5F7}" type="sibTrans" cxnId="{5D36EE8E-5B39-43F2-A191-6F03E36C7440}">
      <dgm:prSet/>
      <dgm:spPr/>
      <dgm:t>
        <a:bodyPr/>
        <a:lstStyle/>
        <a:p>
          <a:endParaRPr lang="en-US"/>
        </a:p>
      </dgm:t>
    </dgm:pt>
    <dgm:pt modelId="{93292E51-A15F-43EF-BEFD-A43715C968D1}" type="pres">
      <dgm:prSet presAssocID="{031A1635-8114-4ACF-9752-4CE4F0D2F573}" presName="Name0" presStyleCnt="0">
        <dgm:presLayoutVars>
          <dgm:dir/>
          <dgm:resizeHandles val="exact"/>
        </dgm:presLayoutVars>
      </dgm:prSet>
      <dgm:spPr/>
    </dgm:pt>
    <dgm:pt modelId="{56D7C125-30D9-4276-9CA4-76C7D5F4DFB7}" type="pres">
      <dgm:prSet presAssocID="{031A1635-8114-4ACF-9752-4CE4F0D2F573}" presName="cycle" presStyleCnt="0"/>
      <dgm:spPr/>
    </dgm:pt>
    <dgm:pt modelId="{025077AF-227D-41F1-9A0F-93BF538FCF98}" type="pres">
      <dgm:prSet presAssocID="{2C768A90-CAE7-4412-B80D-8D815CC5F610}" presName="nodeFirstNode" presStyleLbl="node1" presStyleIdx="0" presStyleCnt="4">
        <dgm:presLayoutVars>
          <dgm:bulletEnabled val="1"/>
        </dgm:presLayoutVars>
      </dgm:prSet>
      <dgm:spPr/>
    </dgm:pt>
    <dgm:pt modelId="{3E7B7A1F-2B58-4032-8B4F-551A4A3CBD7C}" type="pres">
      <dgm:prSet presAssocID="{914EDF85-CE1C-40AA-AA9E-4C432F2056B7}" presName="sibTransFirstNode" presStyleLbl="bgShp" presStyleIdx="0" presStyleCnt="1"/>
      <dgm:spPr/>
    </dgm:pt>
    <dgm:pt modelId="{49BF09D1-EBAF-4B5B-8D0B-D7E940258057}" type="pres">
      <dgm:prSet presAssocID="{F341A689-6B8C-4033-8DDF-00BE34B7B7A7}" presName="nodeFollowingNodes" presStyleLbl="node1" presStyleIdx="1" presStyleCnt="4">
        <dgm:presLayoutVars>
          <dgm:bulletEnabled val="1"/>
        </dgm:presLayoutVars>
      </dgm:prSet>
      <dgm:spPr/>
    </dgm:pt>
    <dgm:pt modelId="{71BA3AF3-1171-42DD-A1FF-9BEB94259359}" type="pres">
      <dgm:prSet presAssocID="{44885A63-14B4-4705-AF61-FC18A3FCF3B0}" presName="nodeFollowingNodes" presStyleLbl="node1" presStyleIdx="2" presStyleCnt="4">
        <dgm:presLayoutVars>
          <dgm:bulletEnabled val="1"/>
        </dgm:presLayoutVars>
      </dgm:prSet>
      <dgm:spPr/>
    </dgm:pt>
    <dgm:pt modelId="{A0E2759C-CE09-4A2A-A13D-806D52CADC51}" type="pres">
      <dgm:prSet presAssocID="{B2BADADA-3B96-47BC-9563-610EF287362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4A431C1C-F6A6-436D-BDF6-F2668B45B5A4}" type="presOf" srcId="{031A1635-8114-4ACF-9752-4CE4F0D2F573}" destId="{93292E51-A15F-43EF-BEFD-A43715C968D1}" srcOrd="0" destOrd="0" presId="urn:microsoft.com/office/officeart/2005/8/layout/cycle3"/>
    <dgm:cxn modelId="{2BC0783A-970F-457F-BD8B-5AFB3848A70F}" type="presOf" srcId="{F341A689-6B8C-4033-8DDF-00BE34B7B7A7}" destId="{49BF09D1-EBAF-4B5B-8D0B-D7E940258057}" srcOrd="0" destOrd="0" presId="urn:microsoft.com/office/officeart/2005/8/layout/cycle3"/>
    <dgm:cxn modelId="{BD86AB5E-2E5F-4A5A-A019-C92603C3E30F}" type="presOf" srcId="{914EDF85-CE1C-40AA-AA9E-4C432F2056B7}" destId="{3E7B7A1F-2B58-4032-8B4F-551A4A3CBD7C}" srcOrd="0" destOrd="0" presId="urn:microsoft.com/office/officeart/2005/8/layout/cycle3"/>
    <dgm:cxn modelId="{614D1B6E-8269-4112-B2C9-93A8842A28E3}" type="presOf" srcId="{44885A63-14B4-4705-AF61-FC18A3FCF3B0}" destId="{71BA3AF3-1171-42DD-A1FF-9BEB94259359}" srcOrd="0" destOrd="0" presId="urn:microsoft.com/office/officeart/2005/8/layout/cycle3"/>
    <dgm:cxn modelId="{20E68D72-98F3-4318-8335-55365BCF99E3}" srcId="{031A1635-8114-4ACF-9752-4CE4F0D2F573}" destId="{2C768A90-CAE7-4412-B80D-8D815CC5F610}" srcOrd="0" destOrd="0" parTransId="{E30D31F4-526B-414C-8950-AB7C6CD48B03}" sibTransId="{914EDF85-CE1C-40AA-AA9E-4C432F2056B7}"/>
    <dgm:cxn modelId="{B73C4555-3F39-42E2-BC7F-5671F4EB544A}" type="presOf" srcId="{B2BADADA-3B96-47BC-9563-610EF2873623}" destId="{A0E2759C-CE09-4A2A-A13D-806D52CADC51}" srcOrd="0" destOrd="0" presId="urn:microsoft.com/office/officeart/2005/8/layout/cycle3"/>
    <dgm:cxn modelId="{2D6EE78A-912E-47FB-BAC1-BD6CB45A205F}" srcId="{031A1635-8114-4ACF-9752-4CE4F0D2F573}" destId="{44885A63-14B4-4705-AF61-FC18A3FCF3B0}" srcOrd="2" destOrd="0" parTransId="{2DAA75D2-4C03-4E1C-92C1-69B3A2362E14}" sibTransId="{2FD11BD3-A4C5-44B2-B327-241BD4E391B7}"/>
    <dgm:cxn modelId="{5D36EE8E-5B39-43F2-A191-6F03E36C7440}" srcId="{031A1635-8114-4ACF-9752-4CE4F0D2F573}" destId="{F341A689-6B8C-4033-8DDF-00BE34B7B7A7}" srcOrd="1" destOrd="0" parTransId="{E512A4A8-5BF2-4F44-8AB0-ADD652D10A24}" sibTransId="{8D6DCBBC-5827-4A7A-ACBF-0FA83BD9D5F7}"/>
    <dgm:cxn modelId="{16C7EEDD-C466-497B-A11B-3900E5248F6F}" srcId="{031A1635-8114-4ACF-9752-4CE4F0D2F573}" destId="{B2BADADA-3B96-47BC-9563-610EF2873623}" srcOrd="3" destOrd="0" parTransId="{A6A5D002-B5C1-4C19-BF0F-07FB93B0FFD7}" sibTransId="{9280EF87-B7F0-4E10-9983-FB06D0DC9027}"/>
    <dgm:cxn modelId="{D19577DE-B56E-4E10-B629-AB83FE205F00}" type="presOf" srcId="{2C768A90-CAE7-4412-B80D-8D815CC5F610}" destId="{025077AF-227D-41F1-9A0F-93BF538FCF98}" srcOrd="0" destOrd="0" presId="urn:microsoft.com/office/officeart/2005/8/layout/cycle3"/>
    <dgm:cxn modelId="{7BDF6AAB-CDDD-4CE5-82C7-39C3DC00D8AC}" type="presParOf" srcId="{93292E51-A15F-43EF-BEFD-A43715C968D1}" destId="{56D7C125-30D9-4276-9CA4-76C7D5F4DFB7}" srcOrd="0" destOrd="0" presId="urn:microsoft.com/office/officeart/2005/8/layout/cycle3"/>
    <dgm:cxn modelId="{E31C4B3C-2274-4134-9367-51CD9D8829F0}" type="presParOf" srcId="{56D7C125-30D9-4276-9CA4-76C7D5F4DFB7}" destId="{025077AF-227D-41F1-9A0F-93BF538FCF98}" srcOrd="0" destOrd="0" presId="urn:microsoft.com/office/officeart/2005/8/layout/cycle3"/>
    <dgm:cxn modelId="{B9D35F9A-0F84-4CDD-825C-16AE51AF5B4A}" type="presParOf" srcId="{56D7C125-30D9-4276-9CA4-76C7D5F4DFB7}" destId="{3E7B7A1F-2B58-4032-8B4F-551A4A3CBD7C}" srcOrd="1" destOrd="0" presId="urn:microsoft.com/office/officeart/2005/8/layout/cycle3"/>
    <dgm:cxn modelId="{7AB2E236-17F0-4E49-980B-81309DDAF0C4}" type="presParOf" srcId="{56D7C125-30D9-4276-9CA4-76C7D5F4DFB7}" destId="{49BF09D1-EBAF-4B5B-8D0B-D7E940258057}" srcOrd="2" destOrd="0" presId="urn:microsoft.com/office/officeart/2005/8/layout/cycle3"/>
    <dgm:cxn modelId="{A77E2824-BB4C-4EA8-8863-1AFC0C083E41}" type="presParOf" srcId="{56D7C125-30D9-4276-9CA4-76C7D5F4DFB7}" destId="{71BA3AF3-1171-42DD-A1FF-9BEB94259359}" srcOrd="3" destOrd="0" presId="urn:microsoft.com/office/officeart/2005/8/layout/cycle3"/>
    <dgm:cxn modelId="{DED87C08-E54B-4C0A-B562-C637A6E85C99}" type="presParOf" srcId="{56D7C125-30D9-4276-9CA4-76C7D5F4DFB7}" destId="{A0E2759C-CE09-4A2A-A13D-806D52CADC5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A932A-BB6E-4F15-A043-398CAD463036}">
      <dsp:nvSpPr>
        <dsp:cNvPr id="0" name=""/>
        <dsp:cNvSpPr/>
      </dsp:nvSpPr>
      <dsp:spPr>
        <a:xfrm>
          <a:off x="986495" y="331515"/>
          <a:ext cx="4114173" cy="41141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競爭者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002" y="934013"/>
        <a:ext cx="2909159" cy="2909118"/>
      </dsp:txXfrm>
    </dsp:sp>
    <dsp:sp modelId="{B06CA4A2-9509-4398-8F34-89CFE5EC0632}">
      <dsp:nvSpPr>
        <dsp:cNvPr id="0" name=""/>
        <dsp:cNvSpPr/>
      </dsp:nvSpPr>
      <dsp:spPr>
        <a:xfrm>
          <a:off x="2672149" y="2278620"/>
          <a:ext cx="4114173" cy="4114114"/>
        </a:xfrm>
        <a:prstGeom prst="ellipse">
          <a:avLst/>
        </a:prstGeom>
        <a:solidFill>
          <a:schemeClr val="accent5">
            <a:alpha val="50000"/>
            <a:hueOff val="-9214729"/>
            <a:satOff val="10313"/>
            <a:lumOff val="589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endParaRPr lang="en-US" alt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endParaRPr lang="en-US" alt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endParaRPr lang="en-US" alt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客戶需要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274656" y="2881118"/>
        <a:ext cx="2909159" cy="2909118"/>
      </dsp:txXfrm>
    </dsp:sp>
    <dsp:sp modelId="{6C01155F-D87E-4297-BAEB-1720C6070507}">
      <dsp:nvSpPr>
        <dsp:cNvPr id="0" name=""/>
        <dsp:cNvSpPr/>
      </dsp:nvSpPr>
      <dsp:spPr>
        <a:xfrm>
          <a:off x="3597510" y="267828"/>
          <a:ext cx="4114173" cy="4114114"/>
        </a:xfrm>
        <a:prstGeom prst="ellipse">
          <a:avLst/>
        </a:prstGeom>
        <a:solidFill>
          <a:schemeClr val="accent5">
            <a:alpha val="50000"/>
            <a:hueOff val="-18429457"/>
            <a:satOff val="20625"/>
            <a:lumOff val="1177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0017" y="870326"/>
        <a:ext cx="2909159" cy="2909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A932A-BB6E-4F15-A043-398CAD463036}">
      <dsp:nvSpPr>
        <dsp:cNvPr id="0" name=""/>
        <dsp:cNvSpPr/>
      </dsp:nvSpPr>
      <dsp:spPr>
        <a:xfrm>
          <a:off x="986495" y="331515"/>
          <a:ext cx="4114173" cy="411411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競爭者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89002" y="934013"/>
        <a:ext cx="2909159" cy="2909118"/>
      </dsp:txXfrm>
    </dsp:sp>
    <dsp:sp modelId="{B06CA4A2-9509-4398-8F34-89CFE5EC0632}">
      <dsp:nvSpPr>
        <dsp:cNvPr id="0" name=""/>
        <dsp:cNvSpPr/>
      </dsp:nvSpPr>
      <dsp:spPr>
        <a:xfrm>
          <a:off x="2672149" y="2278620"/>
          <a:ext cx="4114173" cy="4114114"/>
        </a:xfrm>
        <a:prstGeom prst="ellipse">
          <a:avLst/>
        </a:prstGeom>
        <a:solidFill>
          <a:schemeClr val="accent5">
            <a:alpha val="50000"/>
            <a:hueOff val="-9214729"/>
            <a:satOff val="10313"/>
            <a:lumOff val="589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endParaRPr lang="en-US" alt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endParaRPr lang="en-US" altLang="zh-TW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r>
            <a:rPr lang="en-US" altLang="zh-TW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A</a:t>
          </a:r>
        </a:p>
        <a:p>
          <a:pPr marL="0" lvl="0" indent="0" algn="ctr" defTabSz="1600200">
            <a:lnSpc>
              <a:spcPct val="100000"/>
            </a:lnSpc>
            <a:spcBef>
              <a:spcPts val="3000"/>
            </a:spcBef>
            <a:spcAft>
              <a:spcPts val="0"/>
            </a:spcAft>
            <a:buNone/>
          </a:pPr>
          <a:r>
            <a:rPr lang="zh-TW" alt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客戶需要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sp:txBody>
      <dsp:txXfrm>
        <a:off x="3274656" y="2881118"/>
        <a:ext cx="2909159" cy="2909118"/>
      </dsp:txXfrm>
    </dsp:sp>
    <dsp:sp modelId="{6C01155F-D87E-4297-BAEB-1720C6070507}">
      <dsp:nvSpPr>
        <dsp:cNvPr id="0" name=""/>
        <dsp:cNvSpPr/>
      </dsp:nvSpPr>
      <dsp:spPr>
        <a:xfrm>
          <a:off x="3597510" y="267828"/>
          <a:ext cx="4114173" cy="4114114"/>
        </a:xfrm>
        <a:prstGeom prst="ellipse">
          <a:avLst/>
        </a:prstGeom>
        <a:solidFill>
          <a:schemeClr val="accent5">
            <a:alpha val="50000"/>
            <a:hueOff val="-18429457"/>
            <a:satOff val="20625"/>
            <a:lumOff val="1177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我的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USP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0017" y="870326"/>
        <a:ext cx="2909159" cy="2909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B7A1F-2B58-4032-8B4F-551A4A3CBD7C}">
      <dsp:nvSpPr>
        <dsp:cNvPr id="0" name=""/>
        <dsp:cNvSpPr/>
      </dsp:nvSpPr>
      <dsp:spPr>
        <a:xfrm>
          <a:off x="879218" y="-96085"/>
          <a:ext cx="4698648" cy="4698648"/>
        </a:xfrm>
        <a:prstGeom prst="circularArrow">
          <a:avLst>
            <a:gd name="adj1" fmla="val 4668"/>
            <a:gd name="adj2" fmla="val 272909"/>
            <a:gd name="adj3" fmla="val 12970523"/>
            <a:gd name="adj4" fmla="val 17936696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077AF-227D-41F1-9A0F-93BF538FCF98}">
      <dsp:nvSpPr>
        <dsp:cNvPr id="0" name=""/>
        <dsp:cNvSpPr/>
      </dsp:nvSpPr>
      <dsp:spPr>
        <a:xfrm>
          <a:off x="1719892" y="1277"/>
          <a:ext cx="3017299" cy="15086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Simplify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簡化優化</a:t>
          </a:r>
          <a:endParaRPr lang="en-US" sz="3200" kern="1200" dirty="0">
            <a:solidFill>
              <a:schemeClr val="tx1"/>
            </a:solidFill>
            <a:latin typeface="Yu Mincho Demibold" panose="02020600000000000000" pitchFamily="18" charset="-128"/>
            <a:ea typeface="Yu Mincho Demibold" panose="02020600000000000000" pitchFamily="18" charset="-128"/>
          </a:endParaRPr>
        </a:p>
      </dsp:txBody>
      <dsp:txXfrm>
        <a:off x="1793538" y="74923"/>
        <a:ext cx="2870007" cy="1361357"/>
      </dsp:txXfrm>
    </dsp:sp>
    <dsp:sp modelId="{49BF09D1-EBAF-4B5B-8D0B-D7E940258057}">
      <dsp:nvSpPr>
        <dsp:cNvPr id="0" name=""/>
        <dsp:cNvSpPr/>
      </dsp:nvSpPr>
      <dsp:spPr>
        <a:xfrm>
          <a:off x="3407019" y="1688404"/>
          <a:ext cx="3017299" cy="15086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Leverage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以小博大</a:t>
          </a:r>
          <a:endParaRPr lang="en-US" sz="2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Yu Mincho Demibold" panose="02020600000000000000" pitchFamily="18" charset="-128"/>
            <a:ea typeface="Yu Mincho Demibold" panose="02020600000000000000" pitchFamily="18" charset="-128"/>
          </a:endParaRPr>
        </a:p>
      </dsp:txBody>
      <dsp:txXfrm>
        <a:off x="3480665" y="1762050"/>
        <a:ext cx="2870007" cy="1361357"/>
      </dsp:txXfrm>
    </dsp:sp>
    <dsp:sp modelId="{71BA3AF3-1171-42DD-A1FF-9BEB94259359}">
      <dsp:nvSpPr>
        <dsp:cNvPr id="0" name=""/>
        <dsp:cNvSpPr/>
      </dsp:nvSpPr>
      <dsp:spPr>
        <a:xfrm>
          <a:off x="1719892" y="3375531"/>
          <a:ext cx="3017299" cy="15086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加速超越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Yu Mincho Demibold" panose="02020600000000000000" pitchFamily="18" charset="-128"/>
            <a:ea typeface="Yu Mincho Demibold" panose="02020600000000000000" pitchFamily="18" charset="-128"/>
          </a:endParaRPr>
        </a:p>
      </dsp:txBody>
      <dsp:txXfrm>
        <a:off x="1793538" y="3449177"/>
        <a:ext cx="2870007" cy="1361357"/>
      </dsp:txXfrm>
    </dsp:sp>
    <dsp:sp modelId="{A0E2759C-CE09-4A2A-A13D-806D52CADC51}">
      <dsp:nvSpPr>
        <dsp:cNvPr id="0" name=""/>
        <dsp:cNvSpPr/>
      </dsp:nvSpPr>
      <dsp:spPr>
        <a:xfrm>
          <a:off x="32765" y="1688404"/>
          <a:ext cx="3017299" cy="1508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Multiply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Yu Mincho Demibold" panose="02020600000000000000" pitchFamily="18" charset="-128"/>
              <a:ea typeface="Yu Mincho Demibold" panose="02020600000000000000" pitchFamily="18" charset="-128"/>
            </a:rPr>
            <a:t>複製成功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Yu Mincho Demibold" panose="02020600000000000000" pitchFamily="18" charset="-128"/>
            <a:ea typeface="Yu Mincho Demibold" panose="02020600000000000000" pitchFamily="18" charset="-128"/>
          </a:endParaRPr>
        </a:p>
      </dsp:txBody>
      <dsp:txXfrm>
        <a:off x="106411" y="1762050"/>
        <a:ext cx="2870007" cy="1361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586" y="7"/>
            <a:ext cx="3169920" cy="481727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>
                <a:uFillTx/>
              </a:defRPr>
            </a:lvl1pPr>
          </a:lstStyle>
          <a:p>
            <a:fld id="{5A928897-139C-4DA4-AAC7-A47E2AB0E7C2}" type="datetimeFigureOut">
              <a:rPr lang="zh-TW" altLang="en-US" smtClean="0">
                <a:uFillTx/>
              </a:rPr>
              <a:pPr/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586" y="9119476"/>
            <a:ext cx="3169920" cy="48172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>
                <a:uFillTx/>
              </a:defRPr>
            </a:lvl1pPr>
          </a:lstStyle>
          <a:p>
            <a:fld id="{2D4549CD-A362-4DBC-8C22-688BC040BCB9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169920" cy="481727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>
                <a:uFillTx/>
              </a:defRPr>
            </a:lvl1pPr>
          </a:lstStyle>
          <a:p>
            <a:endParaRPr lang="zh-TW" altLang="en-US">
              <a:uFillTx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586" y="7"/>
            <a:ext cx="3169920" cy="481727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>
                <a:uFillTx/>
              </a:defRPr>
            </a:lvl1pPr>
          </a:lstStyle>
          <a:p>
            <a:fld id="{286A87C7-A278-44AF-9324-9FC4609F1520}" type="datetimeFigureOut">
              <a:rPr lang="zh-TW" altLang="en-US" smtClean="0">
                <a:uFillTx/>
              </a:rPr>
              <a:pPr/>
              <a:t>2025/9/9</a:t>
            </a:fld>
            <a:endParaRPr lang="zh-TW" altLang="en-US" dirty="0">
              <a:uFillTx/>
            </a:endParaRPr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4055" tIns="47028" rIns="94055" bIns="47028" rtlCol="0" anchor="ctr"/>
          <a:lstStyle/>
          <a:p>
            <a:endParaRPr lang="zh-TW" altLang="en-US">
              <a:uFillTx/>
            </a:endParaRP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520" y="4620583"/>
            <a:ext cx="5852160" cy="3780473"/>
          </a:xfrm>
          <a:prstGeom prst="rect">
            <a:avLst/>
          </a:prstGeom>
        </p:spPr>
        <p:txBody>
          <a:bodyPr vert="horz" lIns="94055" tIns="47028" rIns="94055" bIns="47028" rtlCol="0"/>
          <a:lstStyle/>
          <a:p>
            <a:pPr lvl="0"/>
            <a:r>
              <a:rPr lang="zh-TW" altLang="en-US">
                <a:uFillTx/>
              </a:rPr>
              <a:t>編輯母片文字樣式</a:t>
            </a:r>
          </a:p>
          <a:p>
            <a:pPr lvl="1"/>
            <a:r>
              <a:rPr lang="zh-TW" altLang="en-US">
                <a:uFillTx/>
              </a:rPr>
              <a:t>第二層</a:t>
            </a:r>
          </a:p>
          <a:p>
            <a:pPr lvl="2"/>
            <a:r>
              <a:rPr lang="zh-TW" altLang="en-US">
                <a:uFillTx/>
              </a:rPr>
              <a:t>第三層</a:t>
            </a:r>
          </a:p>
          <a:p>
            <a:pPr lvl="3"/>
            <a:r>
              <a:rPr lang="zh-TW" altLang="en-US">
                <a:uFillTx/>
              </a:rPr>
              <a:t>第四層</a:t>
            </a:r>
          </a:p>
          <a:p>
            <a:pPr lvl="4"/>
            <a:r>
              <a:rPr lang="zh-TW" altLang="en-US">
                <a:uFillTx/>
              </a:rPr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>
                <a:uFillTx/>
              </a:defRPr>
            </a:lvl1pPr>
          </a:lstStyle>
          <a:p>
            <a:endParaRPr lang="zh-TW" altLang="en-US">
              <a:uFillTx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586" y="9119476"/>
            <a:ext cx="3169920" cy="481726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>
                <a:uFillTx/>
              </a:defRPr>
            </a:lvl1pPr>
          </a:lstStyle>
          <a:p>
            <a:fld id="{3197B72C-F671-449F-B3A6-1F64B744996E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2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735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兒子 畢業入社會 醫師，會計師、律師、老師、敵人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3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112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猛力撞擊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4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818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8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5137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11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264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14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588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7B72C-F671-449F-B3A6-1F64B744996E}" type="slidenum">
              <a:rPr lang="zh-TW" altLang="en-US" smtClean="0">
                <a:uFillTx/>
              </a:rPr>
              <a:pPr/>
              <a:t>23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41051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623334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924442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41883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10881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27441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49048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20045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102057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5511897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54419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94433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80797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61422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808353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91946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82296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08201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3B45-93FA-4D05-BF9D-6F190AB61D9E}" type="datetime1">
              <a:rPr lang="zh-TW" altLang="en-US" smtClean="0">
                <a:uFillTx/>
              </a:rPr>
              <a:t>2025/9/9</a:t>
            </a:fld>
            <a:endParaRPr lang="zh-TW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>
                <a:uFillTx/>
              </a:rPr>
              <a:t>confidential</a:t>
            </a:r>
            <a:endParaRPr lang="zh-TW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8EB5A-2032-4F26-AA7B-E84377BA0B16}" type="slidenum">
              <a:rPr lang="zh-TW" altLang="en-US" smtClean="0">
                <a:uFillTx/>
              </a:rPr>
              <a:pPr/>
              <a:t>‹#›</a:t>
            </a:fld>
            <a:endParaRPr lang="zh-TW" alt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6399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66813" y="-906923"/>
            <a:ext cx="7290954" cy="3237140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如何增加</a:t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955140"/>
              </p:ext>
            </p:extLst>
          </p:nvPr>
        </p:nvGraphicFramePr>
        <p:xfrm>
          <a:off x="9309538" y="6094433"/>
          <a:ext cx="2882462" cy="32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57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uFillTx/>
                        </a:rPr>
                        <a:t>報告人</a:t>
                      </a:r>
                      <a:endParaRPr lang="en-US" sz="1600" dirty="0">
                        <a:uFillTx/>
                      </a:endParaRPr>
                    </a:p>
                  </a:txBody>
                  <a:tcPr marT="41564" marB="41564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</a:rPr>
                        <a:t>Frank Tzeng</a:t>
                      </a:r>
                      <a:endParaRPr lang="en-US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</a:endParaRPr>
                    </a:p>
                  </a:txBody>
                  <a:tcPr marT="41564" marB="4156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330624"/>
              </p:ext>
            </p:extLst>
          </p:nvPr>
        </p:nvGraphicFramePr>
        <p:xfrm>
          <a:off x="9317182" y="6531032"/>
          <a:ext cx="2874818" cy="32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889">
                <a:tc>
                  <a:txBody>
                    <a:bodyPr/>
                    <a:lstStyle/>
                    <a:p>
                      <a:r>
                        <a:rPr lang="zh-TW" altLang="en-US" sz="1600" dirty="0">
                          <a:uFillTx/>
                        </a:rPr>
                        <a:t>報告日期</a:t>
                      </a:r>
                      <a:endParaRPr lang="en-US" sz="1600" dirty="0">
                        <a:uFillTx/>
                      </a:endParaRPr>
                    </a:p>
                  </a:txBody>
                  <a:tcPr marT="41564" marB="41564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</a:rPr>
                        <a:t>2025/07/23</a:t>
                      </a:r>
                      <a:r>
                        <a:rPr lang="zh-TW" altLang="en-US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</a:rPr>
                        <a:t> 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</a:rPr>
                        <a:t>V.1</a:t>
                      </a:r>
                      <a:endParaRPr lang="en-US" sz="2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</a:endParaRPr>
                    </a:p>
                  </a:txBody>
                  <a:tcPr marT="41564" marB="4156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995B036-6988-47C9-AC93-D0A400380182}"/>
              </a:ext>
            </a:extLst>
          </p:cNvPr>
          <p:cNvSpPr txBox="1">
            <a:spLocks/>
          </p:cNvSpPr>
          <p:nvPr/>
        </p:nvSpPr>
        <p:spPr>
          <a:xfrm>
            <a:off x="2514483" y="1231049"/>
            <a:ext cx="7636474" cy="2975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zh-TW" altLang="en-US" sz="138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競爭力</a:t>
            </a:r>
            <a:endParaRPr lang="en-US" sz="54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A0B49-6A50-4D1B-A16C-050E6BC111CB}"/>
              </a:ext>
            </a:extLst>
          </p:cNvPr>
          <p:cNvSpPr txBox="1">
            <a:spLocks/>
          </p:cNvSpPr>
          <p:nvPr/>
        </p:nvSpPr>
        <p:spPr>
          <a:xfrm>
            <a:off x="4814454" y="1669474"/>
            <a:ext cx="2619375" cy="3325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  <a:spcBef>
                <a:spcPts val="0"/>
              </a:spcBef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logo with blue text&#10;&#10;AI-generated content may be incorrect.">
            <a:extLst>
              <a:ext uri="{FF2B5EF4-FFF2-40B4-BE49-F238E27FC236}">
                <a16:creationId xmlns:a16="http://schemas.microsoft.com/office/drawing/2014/main" id="{FF31017E-17B2-15C9-E3D4-D6DF93DE04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36494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altLang="zh-TW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</a:rPr>
                        <a:t>S – Simplify </a:t>
                      </a:r>
                      <a:r>
                        <a:rPr lang="zh-TW" alt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簡化優化 </a:t>
                      </a:r>
                      <a:endParaRPr lang="en-US" altLang="zh-TW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/>
          </p:cNvSpPr>
          <p:nvPr/>
        </p:nvSpPr>
        <p:spPr>
          <a:xfrm>
            <a:off x="1504912" y="1120604"/>
            <a:ext cx="84988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個人行為 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做事前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先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自省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3200" dirty="0">
                <a:latin typeface="+mn-ea"/>
              </a:rPr>
              <a:t> </a:t>
            </a:r>
            <a:endParaRPr lang="en-US" altLang="zh-TW" sz="3200" dirty="0">
              <a:latin typeface="+mn-ea"/>
            </a:endParaRPr>
          </a:p>
          <a:p>
            <a:pPr>
              <a:spcBef>
                <a:spcPts val="1200"/>
              </a:spcBef>
            </a:pPr>
            <a:r>
              <a:rPr lang="zh-TW" altLang="en-US" sz="2400" dirty="0">
                <a:latin typeface="Arial Narrow" panose="020B0606020202030204" pitchFamily="34" charset="0"/>
              </a:rPr>
              <a:t>每個人在不同的時段，有不同的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精力週期</a:t>
            </a:r>
            <a:r>
              <a:rPr lang="zh-TW" altLang="en-US" sz="2400" dirty="0">
                <a:latin typeface="Arial Narrow" panose="020B0606020202030204" pitchFamily="34" charset="0"/>
              </a:rPr>
              <a:t>，要用對時段</a:t>
            </a:r>
            <a:r>
              <a:rPr lang="en-US" altLang="zh-TW" sz="2400" dirty="0">
                <a:latin typeface="Arial Narrow" panose="020B0606020202030204" pitchFamily="34" charset="0"/>
              </a:rPr>
              <a:t>!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this the best use of my time &amp; energy now?</a:t>
            </a:r>
          </a:p>
          <a:p>
            <a:r>
              <a:rPr lang="zh-TW" altLang="en-US" sz="2400" dirty="0">
                <a:latin typeface="Arial Narrow" panose="020B0606020202030204" pitchFamily="34" charset="0"/>
              </a:rPr>
              <a:t>以我現在的時間和精力狀態，我做這件事  是最最合適的嗎</a:t>
            </a:r>
            <a:r>
              <a:rPr lang="en-US" altLang="zh-TW" sz="2400" dirty="0">
                <a:latin typeface="Arial Narrow" panose="020B0606020202030204" pitchFamily="34" charset="0"/>
              </a:rPr>
              <a:t>?</a:t>
            </a:r>
            <a:endParaRPr lang="en-US" altLang="zh-TW" sz="2800" dirty="0">
              <a:latin typeface="Arial Narrow" panose="020B0606020202030204" pitchFamily="34" charset="0"/>
            </a:endParaRPr>
          </a:p>
          <a:p>
            <a:pPr>
              <a:spcBef>
                <a:spcPts val="1800"/>
              </a:spcBef>
            </a:pPr>
            <a:r>
              <a:rPr lang="zh-TW" altLang="en-US" sz="2400" dirty="0">
                <a:latin typeface="Arial Narrow" panose="020B0606020202030204" pitchFamily="34" charset="0"/>
              </a:rPr>
              <a:t>每天有做不完的事，依事情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對客戶的客戶</a:t>
            </a:r>
            <a:r>
              <a:rPr lang="zh-TW" altLang="en-US" sz="2400" dirty="0">
                <a:latin typeface="Arial Narrow" panose="020B0606020202030204" pitchFamily="34" charset="0"/>
              </a:rPr>
              <a:t>的輕重緩急，</a:t>
            </a:r>
            <a:br>
              <a:rPr lang="en-US" altLang="zh-TW" sz="2400" dirty="0">
                <a:latin typeface="Arial Narrow" panose="020B0606020202030204" pitchFamily="34" charset="0"/>
              </a:rPr>
            </a:br>
            <a:r>
              <a:rPr lang="zh-TW" altLang="en-US" sz="2400" dirty="0">
                <a:latin typeface="Arial Narrow" panose="020B0606020202030204" pitchFamily="34" charset="0"/>
              </a:rPr>
              <a:t>訂下優先次序</a:t>
            </a:r>
            <a:r>
              <a:rPr lang="en-US" altLang="zh-TW" sz="2400" dirty="0">
                <a:latin typeface="Arial Narrow" panose="020B0606020202030204" pitchFamily="34" charset="0"/>
              </a:rPr>
              <a:t>!</a:t>
            </a:r>
          </a:p>
          <a:p>
            <a:r>
              <a:rPr lang="en-US" altLang="zh-TW" sz="3600" b="1" spc="-19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this one of my top priority today</a:t>
            </a:r>
            <a:r>
              <a:rPr lang="zh-TW" altLang="en-US" sz="3600" b="1" spc="-19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altLang="zh-TW" sz="3600" b="1" spc="-19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my customer?</a:t>
            </a:r>
          </a:p>
          <a:p>
            <a:r>
              <a:rPr lang="zh-TW" altLang="en-US" sz="2400" dirty="0">
                <a:latin typeface="Arial Narrow" panose="020B0606020202030204" pitchFamily="34" charset="0"/>
              </a:rPr>
              <a:t>我現在要做的事，是客戶最優先需要的嗎</a:t>
            </a:r>
            <a:r>
              <a:rPr lang="en-US" altLang="zh-TW" sz="2400" dirty="0">
                <a:latin typeface="Arial Narrow" panose="020B0606020202030204" pitchFamily="34" charset="0"/>
              </a:rPr>
              <a:t>?</a:t>
            </a:r>
          </a:p>
          <a:p>
            <a:pPr>
              <a:spcBef>
                <a:spcPts val="1800"/>
              </a:spcBef>
            </a:pPr>
            <a:r>
              <a:rPr lang="zh-TW" altLang="en-US" sz="2400" dirty="0">
                <a:latin typeface="Arial Narrow" panose="020B0606020202030204" pitchFamily="34" charset="0"/>
              </a:rPr>
              <a:t>方法對了，事半功倍。成功的人找方法</a:t>
            </a:r>
            <a:r>
              <a:rPr lang="en-US" altLang="zh-TW" sz="2400" dirty="0">
                <a:latin typeface="Arial Narrow" panose="020B0606020202030204" pitchFamily="34" charset="0"/>
              </a:rPr>
              <a:t>!</a:t>
            </a: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Is there a better way to do this? </a:t>
            </a:r>
          </a:p>
          <a:p>
            <a:r>
              <a:rPr lang="zh-TW" altLang="en-US" sz="2400" dirty="0">
                <a:latin typeface="Arial Narrow" panose="020B0606020202030204" pitchFamily="34" charset="0"/>
              </a:rPr>
              <a:t>有沒有更好的方法</a:t>
            </a:r>
            <a:r>
              <a:rPr lang="en-US" altLang="zh-TW" sz="2400" dirty="0">
                <a:latin typeface="Arial Narrow" panose="020B0606020202030204" pitchFamily="34" charset="0"/>
              </a:rPr>
              <a:t>/</a:t>
            </a:r>
            <a:r>
              <a:rPr lang="zh-TW" altLang="en-US" sz="2400" dirty="0">
                <a:latin typeface="Arial Narrow" panose="020B0606020202030204" pitchFamily="34" charset="0"/>
              </a:rPr>
              <a:t>專家，來做這件事</a:t>
            </a:r>
            <a:r>
              <a:rPr lang="en-US" altLang="zh-TW" sz="2400" dirty="0">
                <a:latin typeface="Arial Narrow" panose="020B0606020202030204" pitchFamily="34" charset="0"/>
              </a:rPr>
              <a:t>?</a:t>
            </a:r>
            <a:r>
              <a:rPr lang="zh-TW" altLang="en-US" sz="2400" dirty="0">
                <a:latin typeface="+mn-ea"/>
              </a:rPr>
              <a:t>        </a:t>
            </a:r>
            <a:r>
              <a:rPr lang="en-US" altLang="zh-TW" sz="2400" dirty="0">
                <a:latin typeface="+mn-ea"/>
              </a:rPr>
              <a:t>	</a:t>
            </a:r>
            <a:r>
              <a:rPr lang="zh-TW" altLang="en-US" sz="2400" dirty="0">
                <a:latin typeface="+mn-ea"/>
              </a:rPr>
              <a:t>           </a:t>
            </a:r>
            <a:endParaRPr lang="en-US" altLang="zh-TW" sz="2400" b="1" dirty="0">
              <a:latin typeface="+mn-ea"/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B4D334D9-E812-A7C5-EB0E-E15B35C12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03066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altLang="zh-TW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</a:rPr>
                        <a:t>S – Simplify </a:t>
                      </a:r>
                      <a:r>
                        <a:rPr lang="zh-TW" alt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簡化優化 </a:t>
                      </a:r>
                      <a:endParaRPr lang="en-US" altLang="zh-TW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47809B-8967-44FA-8A22-74264A350903}"/>
              </a:ext>
            </a:extLst>
          </p:cNvPr>
          <p:cNvSpPr txBox="1">
            <a:spLocks/>
          </p:cNvSpPr>
          <p:nvPr/>
        </p:nvSpPr>
        <p:spPr>
          <a:xfrm>
            <a:off x="1532531" y="750772"/>
            <a:ext cx="1018634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80/20 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定理 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通常一件事，做到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80%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，只需要花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20%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的時間和精力；</a:t>
            </a:r>
            <a:r>
              <a: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但要做得滿分，則要再花</a:t>
            </a:r>
            <a:r>
              <a:rPr lang="en-US" altLang="zh-TW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80% </a:t>
            </a:r>
            <a:r>
              <a: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的時間和精力</a:t>
            </a:r>
            <a:endParaRPr lang="en-US" altLang="zh-TW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822960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有價值有競爭力的事，就要一次去做好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  <a:p>
            <a:pPr marL="822960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latin typeface="+mn-ea"/>
              </a:rPr>
              <a:t>沒有價值、沒有競爭力的事，但又必須做，就將省下的</a:t>
            </a:r>
            <a:r>
              <a:rPr lang="en-US" altLang="zh-TW" b="1" dirty="0">
                <a:latin typeface="+mn-ea"/>
              </a:rPr>
              <a:t>80%</a:t>
            </a:r>
            <a:r>
              <a:rPr lang="zh-TW" altLang="en-US" b="1" dirty="0">
                <a:latin typeface="+mn-ea"/>
              </a:rPr>
              <a:t>，去做其他有價值有競爭力的事</a:t>
            </a:r>
            <a:endParaRPr lang="en-US" altLang="zh-TW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zh-TW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0% </a:t>
            </a:r>
            <a:r>
              <a: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思考模式</a:t>
            </a:r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54864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沉沒成本的經濟思維，放棄沒有增加競爭力的事務</a:t>
            </a:r>
            <a:endParaRPr lang="en-US" altLang="zh-TW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找出關鍵的 </a:t>
            </a:r>
            <a:r>
              <a:rPr lang="en-US" altLang="zh-TW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20%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以達到 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80%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的好處</a:t>
            </a:r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54864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80%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的利潤，來自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20%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的客戶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找出更多的相同型態的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20%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客戶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加強那些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20%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客戶的產品類別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0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80%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的成本，來自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20%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的材料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針對那些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20%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來料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Cost-Down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028" name="Picture 4" descr="http://www.managershare.com/uploads/2012/09/72987.jpg">
            <a:extLst>
              <a:ext uri="{FF2B5EF4-FFF2-40B4-BE49-F238E27FC236}">
                <a16:creationId xmlns:a16="http://schemas.microsoft.com/office/drawing/2014/main" id="{777E5DE0-949A-4895-8FF7-648300C9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00" y="4016990"/>
            <a:ext cx="3784978" cy="23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DAD9F671-70D6-D109-4A0E-C27A3392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053AF6-C73E-4672-A97F-80FDACACA177}"/>
              </a:ext>
            </a:extLst>
          </p:cNvPr>
          <p:cNvSpPr txBox="1">
            <a:spLocks/>
          </p:cNvSpPr>
          <p:nvPr/>
        </p:nvSpPr>
        <p:spPr>
          <a:xfrm>
            <a:off x="1385607" y="1629259"/>
            <a:ext cx="9450715" cy="331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運用 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槓桿原理，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著力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於你的優勢和能力，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借用別人的 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___________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以小博大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達到你的目標。</a:t>
            </a:r>
            <a:endParaRPr lang="en-US" sz="40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6F03661-8323-4A86-9A15-0434C278A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79880"/>
              </p:ext>
            </p:extLst>
          </p:nvPr>
        </p:nvGraphicFramePr>
        <p:xfrm>
          <a:off x="1524001" y="0"/>
          <a:ext cx="9450715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L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everage</a:t>
                      </a:r>
                      <a:r>
                        <a:rPr lang="zh-TW" alt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  </a:t>
                      </a:r>
                      <a:r>
                        <a:rPr lang="zh-TW" altLang="en-US" sz="60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以小博大</a:t>
                      </a:r>
                      <a:endParaRPr lang="en-US" altLang="zh-TW" sz="6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13C0F92F-4CE2-E585-9D74-FBBFFFD3D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45212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 – Leverage</a:t>
                      </a:r>
                      <a:r>
                        <a:rPr lang="zh-TW" alt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以小博大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/>
          </p:cNvSpPr>
          <p:nvPr/>
        </p:nvSpPr>
        <p:spPr>
          <a:xfrm>
            <a:off x="1594515" y="1005003"/>
            <a:ext cx="26089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People’s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67774-8D10-4273-901E-3866CB7F7705}"/>
              </a:ext>
            </a:extLst>
          </p:cNvPr>
          <p:cNvSpPr txBox="1">
            <a:spLocks/>
          </p:cNvSpPr>
          <p:nvPr/>
        </p:nvSpPr>
        <p:spPr>
          <a:xfrm>
            <a:off x="4427178" y="810565"/>
            <a:ext cx="32723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Knowledge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Energy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Money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Success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Failure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Ideas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Contacts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Facility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People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Time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Supplies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8B7B8-7B07-4C5C-A780-D8B19959C452}"/>
              </a:ext>
            </a:extLst>
          </p:cNvPr>
          <p:cNvSpPr txBox="1">
            <a:spLocks/>
          </p:cNvSpPr>
          <p:nvPr/>
        </p:nvSpPr>
        <p:spPr>
          <a:xfrm>
            <a:off x="8071911" y="856357"/>
            <a:ext cx="34149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Example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Stuff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Tools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Enemy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Speed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Experience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Customers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Vendors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Venue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Stocks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Invention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___________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93CCB-25FA-488E-A040-84951CB53BFB}"/>
              </a:ext>
            </a:extLst>
          </p:cNvPr>
          <p:cNvSpPr txBox="1"/>
          <p:nvPr/>
        </p:nvSpPr>
        <p:spPr>
          <a:xfrm>
            <a:off x="1594515" y="4184683"/>
            <a:ext cx="2072184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公平</a:t>
            </a:r>
            <a:endParaRPr lang="en-US" altLang="zh-TW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互惠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EDF8D3BC-F46F-02F7-1E0D-6FACFB29A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78719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 – Leverage </a:t>
                      </a:r>
                      <a:r>
                        <a:rPr lang="zh-TW" altLang="en-US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以小博大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00DFDD-1BFD-421F-94CA-5872D16AB7EB}"/>
              </a:ext>
            </a:extLst>
          </p:cNvPr>
          <p:cNvSpPr txBox="1">
            <a:spLocks/>
          </p:cNvSpPr>
          <p:nvPr/>
        </p:nvSpPr>
        <p:spPr>
          <a:xfrm>
            <a:off x="1551780" y="849457"/>
            <a:ext cx="753308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窮人靠用力，富人靠借力 </a:t>
            </a:r>
            <a:r>
              <a:rPr lang="en-US" altLang="zh-TW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(</a:t>
            </a:r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有形的</a:t>
            </a:r>
            <a:r>
              <a:rPr lang="en-US" altLang="zh-TW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)</a:t>
            </a:r>
          </a:p>
          <a:p>
            <a:pPr marL="54864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自我努力關鍵的 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20%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以借到 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80%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的外力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策略聯盟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伊勒伯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20%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的設計能力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他人的 </a:t>
            </a:r>
            <a:r>
              <a:rPr lang="en-US" altLang="zh-TW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80%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製造能力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20%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伊勒伯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產品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80%</a:t>
            </a:r>
            <a:r>
              <a:rPr lang="zh-TW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他人產品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= </a:t>
            </a:r>
            <a:r>
              <a:rPr lang="en-US" altLang="zh-TW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倍的業績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TW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20%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伊勒伯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資金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+ </a:t>
            </a:r>
            <a:r>
              <a:rPr lang="en-US" altLang="zh-TW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80%</a:t>
            </a:r>
            <a:r>
              <a:rPr lang="zh-TW" alt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他人資金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= </a:t>
            </a:r>
            <a:r>
              <a:rPr lang="en-US" altLang="zh-TW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4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倍的資金 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大師一出手，便知有沒有 </a:t>
            </a:r>
            <a:r>
              <a:rPr lang="en-US" altLang="zh-TW" sz="2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(</a:t>
            </a:r>
            <a:r>
              <a:rPr lang="zh-TW" altLang="en-US" sz="2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無形的</a:t>
            </a:r>
            <a:r>
              <a:rPr lang="en-US" altLang="zh-TW" sz="2800" b="1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)</a:t>
            </a:r>
          </a:p>
          <a:p>
            <a:pPr marL="54864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TW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" panose="02020509000000000000" pitchFamily="49" charset="-120"/>
                <a:ea typeface="MingLiU" panose="02020509000000000000" pitchFamily="49" charset="-120"/>
              </a:rPr>
              <a:t>f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(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實力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機會</a:t>
            </a:r>
            <a:r>
              <a:rPr lang="en-US" altLang="zh-TW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zh-TW" altLang="en-US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經驗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x </a:t>
            </a:r>
            <a:r>
              <a:rPr lang="zh-TW" alt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執行力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= 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成功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要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尊重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任何人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都有我們可以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學習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的優缺點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要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接受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任何事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都有我們可以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成長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的經驗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要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扛住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所有責任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都有我們可以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歷練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的機會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82296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要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因應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任何環境 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都有我們可以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再生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的元素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548640" lvl="1" indent="-2743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今天的一切 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結果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，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</a:b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都是為明日的 成功 增加一分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力量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BD819-3556-467B-9760-A6AA4AD4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94763" y="654685"/>
            <a:ext cx="3974181" cy="5918975"/>
          </a:xfrm>
          <a:prstGeom prst="rect">
            <a:avLst/>
          </a:prstGeom>
        </p:spPr>
      </p:pic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DD403DB8-BDFB-6383-F887-B0B42751B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6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053AF6-C73E-4672-A97F-80FDACACA177}"/>
              </a:ext>
            </a:extLst>
          </p:cNvPr>
          <p:cNvSpPr txBox="1">
            <a:spLocks/>
          </p:cNvSpPr>
          <p:nvPr/>
        </p:nvSpPr>
        <p:spPr>
          <a:xfrm>
            <a:off x="1523999" y="1930430"/>
            <a:ext cx="9767248" cy="331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全世界的 人和企業 都在 </a:t>
            </a:r>
            <a:r>
              <a:rPr lang="zh-TW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追求速度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不斷尋求 能為 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關鍵客戶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提供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加速超越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的方法。</a:t>
            </a:r>
            <a:endParaRPr lang="en-US" sz="4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D7ABF80-2335-41ED-ADDE-85BC3BEFC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24402"/>
              </p:ext>
            </p:extLst>
          </p:nvPr>
        </p:nvGraphicFramePr>
        <p:xfrm>
          <a:off x="1523999" y="0"/>
          <a:ext cx="9430603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A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ccelerate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</a:t>
                      </a:r>
                      <a:r>
                        <a:rPr lang="zh-TW" altLang="en-US" sz="6000" b="1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加速超越</a:t>
                      </a:r>
                      <a:endParaRPr lang="en-US" altLang="zh-TW" sz="6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2BC003DE-8C87-D042-0983-5203D4FBC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7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957754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– Accelerate </a:t>
                      </a:r>
                      <a:r>
                        <a:rPr lang="zh-TW" altLang="en-US" sz="2800" b="1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加速超越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/>
          </p:cNvSpPr>
          <p:nvPr/>
        </p:nvSpPr>
        <p:spPr>
          <a:xfrm>
            <a:off x="1981200" y="1097281"/>
            <a:ext cx="8288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It's Not the </a:t>
            </a:r>
            <a:r>
              <a:rPr lang="en-US" sz="3200" b="1" dirty="0">
                <a:solidFill>
                  <a:srgbClr val="FFFF00"/>
                </a:solidFill>
              </a:rPr>
              <a:t>Big</a:t>
            </a:r>
            <a:r>
              <a:rPr lang="en-US" sz="3200" b="1" dirty="0"/>
              <a:t> That Eat the </a:t>
            </a:r>
            <a:r>
              <a:rPr lang="en-US" sz="3200" b="1" dirty="0">
                <a:solidFill>
                  <a:srgbClr val="FFFF00"/>
                </a:solidFill>
              </a:rPr>
              <a:t>Small</a:t>
            </a:r>
            <a:r>
              <a:rPr lang="en-US" sz="3200" b="1" dirty="0"/>
              <a:t>...</a:t>
            </a:r>
          </a:p>
          <a:p>
            <a:r>
              <a:rPr lang="en-US" sz="3200" b="1" dirty="0"/>
              <a:t>It's the </a:t>
            </a:r>
            <a:r>
              <a:rPr lang="en-US" sz="3200" b="1" dirty="0">
                <a:solidFill>
                  <a:srgbClr val="FF0000"/>
                </a:solidFill>
              </a:rPr>
              <a:t>Fast</a:t>
            </a:r>
            <a:r>
              <a:rPr lang="en-US" sz="3200" b="1" dirty="0"/>
              <a:t> That Eat the </a:t>
            </a:r>
            <a:r>
              <a:rPr lang="en-US" sz="3200" b="1" dirty="0">
                <a:solidFill>
                  <a:srgbClr val="FFFF00"/>
                </a:solidFill>
              </a:rPr>
              <a:t>Slow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53AF6-C73E-4672-A97F-80FDACACA177}"/>
              </a:ext>
            </a:extLst>
          </p:cNvPr>
          <p:cNvSpPr txBox="1">
            <a:spLocks/>
          </p:cNvSpPr>
          <p:nvPr/>
        </p:nvSpPr>
        <p:spPr>
          <a:xfrm>
            <a:off x="1981200" y="229223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寧可在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實力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上輸別人，絕對不要輸在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速度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上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!</a:t>
            </a:r>
            <a:endParaRPr lang="en-US" sz="24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CE107-F23E-4695-BD6D-F36FCB64CA21}"/>
              </a:ext>
            </a:extLst>
          </p:cNvPr>
          <p:cNvSpPr txBox="1">
            <a:spLocks/>
          </p:cNvSpPr>
          <p:nvPr/>
        </p:nvSpPr>
        <p:spPr>
          <a:xfrm>
            <a:off x="1981200" y="306809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即使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做錯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速度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比別人快，</a:t>
            </a:r>
            <a:b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也能 改正，而 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超越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別人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!</a:t>
            </a:r>
            <a:endParaRPr lang="en-US" sz="24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48951-6411-4149-A3F0-17A2BE0F1674}"/>
              </a:ext>
            </a:extLst>
          </p:cNvPr>
          <p:cNvSpPr txBox="1">
            <a:spLocks/>
          </p:cNvSpPr>
          <p:nvPr/>
        </p:nvSpPr>
        <p:spPr>
          <a:xfrm>
            <a:off x="1981201" y="4301144"/>
            <a:ext cx="9128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跌倒了，立刻爬起再跑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!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r>
              <a:rPr lang="zh-TW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做錯了，立刻改繼續努力</a:t>
            </a:r>
            <a:r>
              <a:rPr lang="en-US" altLang="zh-TW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!!</a:t>
            </a:r>
          </a:p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相互指責、怪東怪西、患得患失、都是浪費時間，</a:t>
            </a:r>
            <a:b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影響戰力，</a:t>
            </a:r>
            <a:r>
              <a:rPr lang="zh-TW" alt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失去速度，必輸無疑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</a:t>
            </a:r>
            <a:endParaRPr lang="en-US" sz="24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E4E4B193-2511-3A80-2449-7E9EE0DDD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800332-A479-448A-9F1A-845B4850E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98854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– Accelerate </a:t>
                      </a:r>
                      <a:r>
                        <a:rPr lang="zh-TW" altLang="en-US" sz="2800" b="1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加速超越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2" descr="ã3G vs 4G vs 5Gãçåçæå°çµæ">
            <a:extLst>
              <a:ext uri="{FF2B5EF4-FFF2-40B4-BE49-F238E27FC236}">
                <a16:creationId xmlns:a16="http://schemas.microsoft.com/office/drawing/2014/main" id="{E172BB64-A123-4741-A83E-18A15C11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49" y="1390217"/>
            <a:ext cx="7668502" cy="40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5AFE8D-D802-4598-B668-74BB3BB17D35}"/>
              </a:ext>
            </a:extLst>
          </p:cNvPr>
          <p:cNvSpPr txBox="1"/>
          <p:nvPr/>
        </p:nvSpPr>
        <p:spPr>
          <a:xfrm>
            <a:off x="2286000" y="5619750"/>
            <a:ext cx="802005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             </a:t>
            </a:r>
            <a:r>
              <a:rPr 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26.6 </a:t>
            </a:r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倍</a:t>
            </a:r>
            <a:r>
              <a:rPr lang="en-US" altLang="zh-TW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  31.3</a:t>
            </a:r>
            <a:r>
              <a:rPr 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倍    </a:t>
            </a:r>
            <a:r>
              <a:rPr lang="en-US" altLang="zh-TW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50</a:t>
            </a:r>
            <a:r>
              <a:rPr 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倍   </a:t>
            </a:r>
            <a:r>
              <a:rPr 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20~200 </a:t>
            </a:r>
            <a:r>
              <a:rPr lang="zh-TW" altLang="en-US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倍</a:t>
            </a:r>
            <a:r>
              <a:rPr lang="en-US" altLang="zh-TW" sz="2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	</a:t>
            </a:r>
            <a:endParaRPr lang="en-US" sz="2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CF7DE392-CAE3-B791-66B0-F97D97215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00DFDD-1BFD-421F-94CA-5872D16AB7EB}"/>
              </a:ext>
            </a:extLst>
          </p:cNvPr>
          <p:cNvSpPr txBox="1">
            <a:spLocks/>
          </p:cNvSpPr>
          <p:nvPr/>
        </p:nvSpPr>
        <p:spPr>
          <a:xfrm>
            <a:off x="1524485" y="763240"/>
            <a:ext cx="10599276" cy="587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丟掉包袱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，負擔輕，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速度自然快些</a:t>
            </a:r>
            <a:endParaRPr lang="en-US" altLang="zh-TW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簡化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優化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再簡化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後，便可制度化、表格化、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SOP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、電腦化、</a:t>
            </a:r>
            <a:r>
              <a:rPr lang="zh-TW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更快更準確</a:t>
            </a:r>
            <a:endParaRPr lang="en-US" altLang="zh-T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知識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和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經驗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沒有重量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但會 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加速思考</a:t>
            </a:r>
            <a:endParaRPr lang="en-US" altLang="zh-TW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吸收新知， 每天增加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1%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的知識，一年增加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1.01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^ 365 = 37.8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倍的知識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兩年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1,427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倍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......</a:t>
            </a: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利用雜碎時間，多讀多聽多看，專業文章、書籍雜誌、語音、演講、等等</a:t>
            </a:r>
            <a:endParaRPr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挑戰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既有程序，找出 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更快速的方法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偷工，但不減料，速度要加快，但不影響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品質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步驟重組，利用工具；打破重練，比修補更快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由終點倒推，有落日條款，有急迫性，就會快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綠燈趕快走，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紅燈繞著走</a:t>
            </a:r>
            <a:endParaRPr lang="en-US" altLang="zh-TW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保持彈性，隨時因應變化而改變路徑，求加速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   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333756"/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E800332-A479-448A-9F1A-845B4850E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9651"/>
              </p:ext>
            </p:extLst>
          </p:nvPr>
        </p:nvGraphicFramePr>
        <p:xfrm>
          <a:off x="1654629" y="136525"/>
          <a:ext cx="7181363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– Accelerate </a:t>
                      </a:r>
                      <a:r>
                        <a:rPr lang="zh-TW" altLang="en-US" sz="2800" b="1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加速超越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7EBADFD-F831-4C3D-BA51-22952AEF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933" y="3805858"/>
            <a:ext cx="2828905" cy="2350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B40D95-C427-4E64-9B00-0D295D1AD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830" y="3818360"/>
            <a:ext cx="2805113" cy="2274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3F153-1844-4EDF-936A-C00B55A9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045" y="3818362"/>
            <a:ext cx="2808685" cy="23252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AD8DC5-1F7A-409F-8060-D4CBB391C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992" y="3818360"/>
            <a:ext cx="2828738" cy="2325292"/>
          </a:xfrm>
          <a:prstGeom prst="rect">
            <a:avLst/>
          </a:prstGeom>
        </p:spPr>
      </p:pic>
      <p:pic>
        <p:nvPicPr>
          <p:cNvPr id="5" name="Picture 4" descr="A logo with blue text&#10;&#10;AI-generated content may be incorrect.">
            <a:extLst>
              <a:ext uri="{FF2B5EF4-FFF2-40B4-BE49-F238E27FC236}">
                <a16:creationId xmlns:a16="http://schemas.microsoft.com/office/drawing/2014/main" id="{570EB958-69C2-1821-4F3D-E5BBB1C04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053AF6-C73E-4672-A97F-80FDACACA177}"/>
              </a:ext>
            </a:extLst>
          </p:cNvPr>
          <p:cNvSpPr txBox="1">
            <a:spLocks/>
          </p:cNvSpPr>
          <p:nvPr/>
        </p:nvSpPr>
        <p:spPr>
          <a:xfrm>
            <a:off x="1524001" y="1509607"/>
            <a:ext cx="9726303" cy="442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分析 您自己的 或 別人的 成功案例複製 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成功因子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 或 透過與您有 </a:t>
            </a:r>
            <a:b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相輔相成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 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___________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其他人 </a:t>
            </a:r>
            <a:r>
              <a:rPr lang="zh-TW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合作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，來增加自己的 </a:t>
            </a:r>
            <a:r>
              <a:rPr lang="zh-TW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成功</a:t>
            </a:r>
            <a:r>
              <a:rPr lang="en-US" altLang="zh-TW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的機會。</a:t>
            </a:r>
            <a:endParaRPr lang="en-US" sz="4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079BF48-42E7-4DD2-898A-98A68695A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98423"/>
              </p:ext>
            </p:extLst>
          </p:nvPr>
        </p:nvGraphicFramePr>
        <p:xfrm>
          <a:off x="1524001" y="0"/>
          <a:ext cx="9430602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M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ultiply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   </a:t>
                      </a:r>
                      <a:r>
                        <a:rPr lang="zh-TW" altLang="en-US" sz="60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60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753BAE11-B425-86EA-ACF9-066B5787BB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0679BC-D441-450D-B472-9ACBC44C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00" y="-224792"/>
            <a:ext cx="1422222" cy="863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9BB7F9-E3A3-4E39-9081-4D211450C9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034F3715-7AF2-41D4-A9FF-77569858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179" y="4286248"/>
            <a:ext cx="288036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ctr"/>
            <a:r>
              <a:rPr lang="en-US" altLang="zh-TW" sz="150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16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強</a:t>
            </a:r>
            <a:endParaRPr lang="en-US" sz="16000" dirty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0507C2A-ECE0-4A9F-B501-CC20CE72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939" y="3326129"/>
            <a:ext cx="327660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ctr"/>
            <a:r>
              <a:rPr lang="zh-TW" altLang="en-US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競爭力</a:t>
            </a:r>
            <a:r>
              <a:rPr lang="zh-TW" alt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en-US" dirty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1BE3683-CEAF-453B-9DDA-3235A07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3619" y="4438648"/>
            <a:ext cx="883920" cy="2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ctr"/>
            <a:r>
              <a:rPr lang="zh-TW" altLang="en-US" sz="32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比昨天更</a:t>
            </a:r>
            <a:r>
              <a:rPr lang="en-US" altLang="zh-TW" sz="32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US" sz="1400" dirty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F9A15EA9-8826-49BB-B126-B66650DF7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0309" y="2447924"/>
            <a:ext cx="502920" cy="8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r"/>
            <a:r>
              <a:rPr lang="zh-TW" altLang="en-US" sz="28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今天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7AD80F7-96B1-402C-9249-30E8DC36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0369" y="2216330"/>
            <a:ext cx="990600" cy="121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ctr"/>
            <a:r>
              <a:rPr lang="zh-TW" altLang="en-US" sz="8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我</a:t>
            </a:r>
            <a:r>
              <a:rPr lang="zh-TW" altLang="en-US" sz="80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en-US" sz="8000" dirty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804D539-B32B-43BD-B29B-2C41140F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7634" y="2876549"/>
            <a:ext cx="502920" cy="4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r"/>
            <a:r>
              <a:rPr lang="zh-TW" altLang="en-US" sz="28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的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96E6C7BC-3CC8-BA50-15C4-C946560C5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4" grpId="2" build="allAtOnce"/>
      <p:bldP spid="14" grpId="3" build="allAtOnce"/>
      <p:bldP spid="14" grpId="4" build="allAtOnce"/>
      <p:bldP spid="14" grpId="5" build="allAtOnce"/>
      <p:bldP spid="6" grpId="0" build="allAtOnce"/>
      <p:bldP spid="6" grpId="1" build="allAtOnce"/>
      <p:bldP spid="6" grpId="2" build="allAtOnce"/>
      <p:bldP spid="7" grpId="0" build="allAtOnce"/>
      <p:bldP spid="8" grpId="0" uiExpand="1" build="allAtOnce"/>
      <p:bldP spid="9" grpId="0" build="allAtOnce"/>
      <p:bldP spid="11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628709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Multiply</a:t>
                      </a:r>
                      <a:r>
                        <a:rPr lang="zh-TW" alt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zh-TW" altLang="en-US" sz="2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/>
          </p:cNvSpPr>
          <p:nvPr/>
        </p:nvSpPr>
        <p:spPr>
          <a:xfrm>
            <a:off x="1603896" y="914145"/>
            <a:ext cx="794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連鎖店 和 加盟店 賺錢的攻式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53AF6-C73E-4672-A97F-80FDACACA177}"/>
              </a:ext>
            </a:extLst>
          </p:cNvPr>
          <p:cNvSpPr txBox="1">
            <a:spLocks/>
          </p:cNvSpPr>
          <p:nvPr/>
        </p:nvSpPr>
        <p:spPr>
          <a:xfrm>
            <a:off x="1654629" y="1636105"/>
            <a:ext cx="954108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= Z </a:t>
            </a:r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其中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100% </a:t>
            </a:r>
            <a:r>
              <a:rPr lang="en-US" altLang="zh-TW" sz="2800" dirty="0"/>
              <a:t>&amp;</a:t>
            </a:r>
            <a:r>
              <a:rPr lang="en-US" altLang="zh-TW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r>
              <a:rPr lang="en-US" altLang="zh-TW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才能有增值的可能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門當戶對，才會有好結果 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latin typeface="+mn-ea"/>
              </a:rPr>
              <a:t>龍交龍，鳳交鳳，老鼠的兒子會打洞</a:t>
            </a:r>
            <a:r>
              <a:rPr lang="en-US" altLang="zh-TW" sz="2800" dirty="0">
                <a:latin typeface="+mn-ea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zh-TW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自己要先成龍成鳳</a:t>
            </a:r>
            <a:r>
              <a:rPr lang="en-US" altLang="zh-TW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70DFD-D4A7-4F7D-A96D-EFCBC18ADDEB}"/>
              </a:ext>
            </a:extLst>
          </p:cNvPr>
          <p:cNvSpPr txBox="1">
            <a:spLocks/>
          </p:cNvSpPr>
          <p:nvPr/>
        </p:nvSpPr>
        <p:spPr>
          <a:xfrm>
            <a:off x="1705195" y="4021566"/>
            <a:ext cx="752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no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there is an </a:t>
            </a:r>
            <a:r>
              <a:rPr lang="en-US" altLang="zh-TW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altLang="zh-TW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289471-FF4F-4862-998B-D5EAFD8E5D80}"/>
              </a:ext>
            </a:extLst>
          </p:cNvPr>
          <p:cNvSpPr/>
          <p:nvPr/>
        </p:nvSpPr>
        <p:spPr>
          <a:xfrm>
            <a:off x="1705195" y="5578245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先合作，再分工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!</a:t>
            </a:r>
            <a:endParaRPr lang="en-US" sz="32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459B3D9D-37DB-3DEC-5DC6-BFAAD1001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3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25264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Multiply</a:t>
                      </a:r>
                      <a:r>
                        <a:rPr lang="zh-TW" alt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zh-TW" altLang="en-US" sz="2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2B02F7-D774-4CAA-A9FC-391A5ADA5C8E}"/>
              </a:ext>
            </a:extLst>
          </p:cNvPr>
          <p:cNvSpPr txBox="1">
            <a:spLocks/>
          </p:cNvSpPr>
          <p:nvPr/>
        </p:nvSpPr>
        <p:spPr>
          <a:xfrm>
            <a:off x="1594371" y="1311418"/>
            <a:ext cx="8420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每個人、每個公司 都要有 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</a:t>
            </a:r>
          </a:p>
          <a:p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Selling Proposition</a:t>
            </a:r>
          </a:p>
          <a:p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獨特的 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銷售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戰略地位</a:t>
            </a:r>
            <a:endParaRPr lang="en-US" altLang="zh-TW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4435B11F-15CD-48AF-BDCC-4746AF1E6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882135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Multiply </a:t>
                      </a:r>
                      <a:r>
                        <a:rPr lang="zh-TW" altLang="en-US" sz="2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ECD3B3-150A-4F78-ADD6-ECE2B6969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524878"/>
              </p:ext>
            </p:extLst>
          </p:nvPr>
        </p:nvGraphicFramePr>
        <p:xfrm>
          <a:off x="314463" y="-29218"/>
          <a:ext cx="88130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CC8ADB-7930-4EB8-A235-A99B60CC3EAB}"/>
              </a:ext>
            </a:extLst>
          </p:cNvPr>
          <p:cNvSpPr/>
          <p:nvPr/>
        </p:nvSpPr>
        <p:spPr>
          <a:xfrm>
            <a:off x="5501271" y="3039963"/>
            <a:ext cx="7489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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2F19-F9ED-41A4-89C3-C16308E61568}"/>
              </a:ext>
            </a:extLst>
          </p:cNvPr>
          <p:cNvSpPr/>
          <p:nvPr/>
        </p:nvSpPr>
        <p:spPr>
          <a:xfrm rot="21283693">
            <a:off x="4297763" y="2833984"/>
            <a:ext cx="950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</a:t>
            </a:r>
            <a:endParaRPr 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D1B0BA-E3BF-428B-95E6-34DED57FFBE6}"/>
              </a:ext>
            </a:extLst>
          </p:cNvPr>
          <p:cNvSpPr/>
          <p:nvPr/>
        </p:nvSpPr>
        <p:spPr>
          <a:xfrm>
            <a:off x="8038963" y="851594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</a:t>
            </a:r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Winning Zone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B8EB99-73E3-4097-BD01-477CE3AE32B0}"/>
              </a:ext>
            </a:extLst>
          </p:cNvPr>
          <p:cNvSpPr/>
          <p:nvPr/>
        </p:nvSpPr>
        <p:spPr>
          <a:xfrm>
            <a:off x="7884243" y="2157581"/>
            <a:ext cx="2321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 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Battle Zone</a:t>
            </a:r>
            <a:endParaRPr 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8071CC-60DA-4885-AB8C-6E7807947282}"/>
              </a:ext>
            </a:extLst>
          </p:cNvPr>
          <p:cNvSpPr/>
          <p:nvPr/>
        </p:nvSpPr>
        <p:spPr>
          <a:xfrm>
            <a:off x="3573770" y="3266181"/>
            <a:ext cx="641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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9724FF-5B93-44A4-8D8B-F8D11C08742F}"/>
              </a:ext>
            </a:extLst>
          </p:cNvPr>
          <p:cNvSpPr/>
          <p:nvPr/>
        </p:nvSpPr>
        <p:spPr>
          <a:xfrm>
            <a:off x="8042684" y="1510090"/>
            <a:ext cx="2260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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Losing Zone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logo with blue text&#10;&#10;AI-generated content may be incorrect.">
            <a:extLst>
              <a:ext uri="{FF2B5EF4-FFF2-40B4-BE49-F238E27FC236}">
                <a16:creationId xmlns:a16="http://schemas.microsoft.com/office/drawing/2014/main" id="{8B1950A6-A4D7-7160-D64B-F22CFC3419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13" grpId="0"/>
      <p:bldP spid="15" grpId="0"/>
      <p:bldP spid="16" grpId="0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89794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Multiply </a:t>
                      </a:r>
                      <a:r>
                        <a:rPr lang="zh-TW" altLang="en-US" sz="2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ECD3B3-150A-4F78-ADD6-ECE2B6969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520390"/>
              </p:ext>
            </p:extLst>
          </p:nvPr>
        </p:nvGraphicFramePr>
        <p:xfrm>
          <a:off x="454819" y="-82149"/>
          <a:ext cx="88130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CC8ADB-7930-4EB8-A235-A99B60CC3EAB}"/>
              </a:ext>
            </a:extLst>
          </p:cNvPr>
          <p:cNvSpPr/>
          <p:nvPr/>
        </p:nvSpPr>
        <p:spPr>
          <a:xfrm>
            <a:off x="5501271" y="3039963"/>
            <a:ext cx="7489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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32F19-F9ED-41A4-89C3-C16308E61568}"/>
              </a:ext>
            </a:extLst>
          </p:cNvPr>
          <p:cNvSpPr/>
          <p:nvPr/>
        </p:nvSpPr>
        <p:spPr>
          <a:xfrm rot="21283693">
            <a:off x="4297763" y="2833984"/>
            <a:ext cx="9509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</a:t>
            </a:r>
            <a:endParaRPr 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D1B0BA-E3BF-428B-95E6-34DED57FFBE6}"/>
              </a:ext>
            </a:extLst>
          </p:cNvPr>
          <p:cNvSpPr/>
          <p:nvPr/>
        </p:nvSpPr>
        <p:spPr>
          <a:xfrm>
            <a:off x="8038963" y="851594"/>
            <a:ext cx="2457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</a:t>
            </a:r>
            <a:r>
              <a:rPr lang="en-US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Winning Zone</a:t>
            </a:r>
            <a:endParaRPr lang="en-US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B8EB99-73E3-4097-BD01-477CE3AE32B0}"/>
              </a:ext>
            </a:extLst>
          </p:cNvPr>
          <p:cNvSpPr/>
          <p:nvPr/>
        </p:nvSpPr>
        <p:spPr>
          <a:xfrm>
            <a:off x="7884243" y="2157581"/>
            <a:ext cx="2321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 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Battle Zone</a:t>
            </a:r>
            <a:endParaRPr 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8071CC-60DA-4885-AB8C-6E7807947282}"/>
              </a:ext>
            </a:extLst>
          </p:cNvPr>
          <p:cNvSpPr/>
          <p:nvPr/>
        </p:nvSpPr>
        <p:spPr>
          <a:xfrm>
            <a:off x="3573770" y="3266181"/>
            <a:ext cx="6415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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9724FF-5B93-44A4-8D8B-F8D11C08742F}"/>
              </a:ext>
            </a:extLst>
          </p:cNvPr>
          <p:cNvSpPr/>
          <p:nvPr/>
        </p:nvSpPr>
        <p:spPr>
          <a:xfrm>
            <a:off x="8042684" y="1510090"/>
            <a:ext cx="2260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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Losing Zone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A9A5ABC-F2AA-46A9-9938-2F40E10E9C5F}"/>
              </a:ext>
            </a:extLst>
          </p:cNvPr>
          <p:cNvSpPr/>
          <p:nvPr/>
        </p:nvSpPr>
        <p:spPr>
          <a:xfrm>
            <a:off x="5181600" y="4132029"/>
            <a:ext cx="2454682" cy="2173521"/>
          </a:xfrm>
          <a:prstGeom prst="ellipse">
            <a:avLst/>
          </a:prstGeom>
          <a:gradFill flip="none" rotWithShape="1">
            <a:gsLst>
              <a:gs pos="8000">
                <a:srgbClr val="7030A0">
                  <a:alpha val="31000"/>
                  <a:lumMod val="97000"/>
                </a:srgbClr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策略聯盟 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甲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9718D2-4B26-413C-86E5-52C0CAE55E8A}"/>
              </a:ext>
            </a:extLst>
          </p:cNvPr>
          <p:cNvSpPr/>
          <p:nvPr/>
        </p:nvSpPr>
        <p:spPr>
          <a:xfrm>
            <a:off x="2287248" y="3279714"/>
            <a:ext cx="2732427" cy="2568636"/>
          </a:xfrm>
          <a:prstGeom prst="ellipse">
            <a:avLst/>
          </a:prstGeom>
          <a:gradFill>
            <a:gsLst>
              <a:gs pos="20000">
                <a:schemeClr val="accent4">
                  <a:lumMod val="97000"/>
                  <a:lumOff val="3000"/>
                  <a:alpha val="37000"/>
                </a:schemeClr>
              </a:gs>
              <a:gs pos="75000">
                <a:schemeClr val="accent1">
                  <a:tint val="44500"/>
                  <a:satMod val="160000"/>
                  <a:alpha val="44000"/>
                </a:schemeClr>
              </a:gs>
              <a:gs pos="96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策略聯盟 </a:t>
            </a:r>
            <a:r>
              <a:rPr lang="zh-TW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乙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 logo with blue text&#10;&#10;AI-generated content may be incorrect.">
            <a:extLst>
              <a:ext uri="{FF2B5EF4-FFF2-40B4-BE49-F238E27FC236}">
                <a16:creationId xmlns:a16="http://schemas.microsoft.com/office/drawing/2014/main" id="{22231EC5-B786-2C20-8C5B-0BF332785E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C295DA-0A42-41FC-9979-CB1EFAF4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179" y="1028701"/>
            <a:ext cx="3496705" cy="2752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958AE4-8D1D-4FD2-901A-C5D4AB7C4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519" y="352425"/>
            <a:ext cx="3758006" cy="290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00E0E-2DA9-4F8B-916C-78CF49D14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048" y="3781836"/>
            <a:ext cx="4083653" cy="2857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BD3EA-59CE-40AF-9FF9-8C7347148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75" y="3216166"/>
            <a:ext cx="4343400" cy="364183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983090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Multiply </a:t>
                      </a:r>
                      <a:r>
                        <a:rPr lang="zh-TW" altLang="en-US" sz="2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A logo with blue text&#10;&#10;AI-generated content may be incorrect.">
            <a:extLst>
              <a:ext uri="{FF2B5EF4-FFF2-40B4-BE49-F238E27FC236}">
                <a16:creationId xmlns:a16="http://schemas.microsoft.com/office/drawing/2014/main" id="{E7CFE80E-4C63-E87C-2A05-369182FC2B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800DFDD-1BFD-421F-94CA-5872D16AB7EB}"/>
              </a:ext>
            </a:extLst>
          </p:cNvPr>
          <p:cNvSpPr txBox="1">
            <a:spLocks/>
          </p:cNvSpPr>
          <p:nvPr/>
        </p:nvSpPr>
        <p:spPr>
          <a:xfrm>
            <a:off x="1529035" y="828575"/>
            <a:ext cx="8374690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indent="-347472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成龍成鳳，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強化自己 和 </a:t>
            </a:r>
            <a:r>
              <a:rPr lang="zh-TW" alt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公司 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 </a:t>
            </a:r>
            <a:r>
              <a:rPr lang="en-US" altLang="zh-TW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USP</a:t>
            </a:r>
            <a:endParaRPr lang="en-US" altLang="zh-TW" sz="2800" dirty="0">
              <a:solidFill>
                <a:schemeClr val="accent1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發現 </a:t>
            </a:r>
            <a:r>
              <a:rPr lang="zh-TW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量子跳躍</a:t>
            </a:r>
            <a:r>
              <a:rPr lang="en-US" altLang="zh-TW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(Quantum Leap)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</a:t>
            </a: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機會</a:t>
            </a:r>
            <a:r>
              <a:rPr lang="zh-TW" altLang="en-US" sz="2400" dirty="0">
                <a:latin typeface="+mn-ea"/>
                <a:sym typeface="Wingdings" panose="05000000000000000000" pitchFamily="2" charset="2"/>
              </a:rPr>
              <a:t> </a:t>
            </a:r>
            <a:endParaRPr lang="en-US" altLang="zh-TW" sz="2400" dirty="0">
              <a:latin typeface="+mn-ea"/>
              <a:sym typeface="Wingdings" panose="05000000000000000000" pitchFamily="2" charset="2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技術 的量子跳躍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		 ˙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設計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用料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		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˙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產品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程序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		 ˙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品質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業務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		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˙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管理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548640" lvl="1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____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Wingdings" panose="05000000000000000000" pitchFamily="2" charset="2"/>
              </a:rPr>
              <a:t>的量子跳躍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zh-TW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相輔相成</a:t>
            </a:r>
            <a:endParaRPr lang="en-US" altLang="zh-TW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分析我們過去成功案例的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DNA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，純化成功因子，</a:t>
            </a:r>
            <a:b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複製成功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策略聯合別人成功的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DNA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，聯合複製成功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548640" lvl="1" indent="-18288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上下游，橫向都可以連接，聯合複製成功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B7410F-D28E-413B-82D6-82D0E5FAF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36122"/>
              </p:ext>
            </p:extLst>
          </p:nvPr>
        </p:nvGraphicFramePr>
        <p:xfrm>
          <a:off x="1654629" y="136525"/>
          <a:ext cx="6834853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sz="2800" i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 – Multiply </a:t>
                      </a:r>
                      <a:r>
                        <a:rPr lang="zh-TW" altLang="en-US" sz="28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28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A691419-BE6E-490D-835F-DEDD7B0A7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980" y="654685"/>
            <a:ext cx="3178008" cy="3273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09ECDF-D943-4105-B478-40EC42F5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980" y="4070280"/>
            <a:ext cx="3178008" cy="2648968"/>
          </a:xfrm>
          <a:prstGeom prst="rect">
            <a:avLst/>
          </a:prstGeom>
        </p:spPr>
      </p:pic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88417BD2-58FE-1020-53A8-50388584A4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8966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altLang="zh-TW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</a:rPr>
                        <a:t>SLAM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CFFBD32-04D4-41E6-9485-76E8ED717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94502"/>
              </p:ext>
            </p:extLst>
          </p:nvPr>
        </p:nvGraphicFramePr>
        <p:xfrm>
          <a:off x="2753590" y="571501"/>
          <a:ext cx="6457085" cy="4885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C8E69C-E7B5-402E-8F96-6DA193C32FFC}"/>
              </a:ext>
            </a:extLst>
          </p:cNvPr>
          <p:cNvSpPr txBox="1"/>
          <p:nvPr/>
        </p:nvSpPr>
        <p:spPr>
          <a:xfrm>
            <a:off x="2228851" y="5838826"/>
            <a:ext cx="800099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無時無刻，從生活和工作上找 </a:t>
            </a:r>
            <a:r>
              <a:rPr lang="en-US" altLang="zh-TW" sz="32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SLAM</a:t>
            </a:r>
            <a:r>
              <a:rPr lang="zh-TW" altLang="en-US" sz="3200" dirty="0">
                <a:solidFill>
                  <a:srgbClr val="FFFF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zh-TW" altLang="en-US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的機會</a:t>
            </a:r>
            <a:endParaRPr lang="en-US" sz="32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08FCF772-2716-6DD4-9627-522E42523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1">
        <p:bldAsOne/>
      </p:bldGraphic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B684DB-37F3-4F59-ABCA-8C1C99A1D1DD}"/>
              </a:ext>
            </a:extLst>
          </p:cNvPr>
          <p:cNvSpPr txBox="1">
            <a:spLocks/>
          </p:cNvSpPr>
          <p:nvPr/>
        </p:nvSpPr>
        <p:spPr>
          <a:xfrm>
            <a:off x="1872809" y="3231385"/>
            <a:ext cx="8664795" cy="1918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15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s.l.a.m.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118" y="1707761"/>
            <a:ext cx="7307336" cy="17768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1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競爭力</a:t>
            </a:r>
            <a:endParaRPr 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5DB6B734-F76A-2E24-3E25-7E3F0A0FE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>
            <a:extLst>
              <a:ext uri="{FF2B5EF4-FFF2-40B4-BE49-F238E27FC236}">
                <a16:creationId xmlns:a16="http://schemas.microsoft.com/office/drawing/2014/main" id="{73F94663-9F36-4804-A6EE-579880E5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34" y="379289"/>
            <a:ext cx="3031672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en-US" sz="8800" b="1" spc="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SimSun" panose="02010600030101010101" pitchFamily="2" charset="-122"/>
              </a:rPr>
              <a:t>S</a:t>
            </a:r>
            <a:r>
              <a:rPr lang="en-US" sz="40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SimSun" panose="02010600030101010101" pitchFamily="2" charset="-122"/>
              </a:rPr>
              <a:t>implify</a:t>
            </a:r>
            <a:endParaRPr lang="en-US" sz="11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738C0B4B-D58B-4B7B-8C57-08A6F931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278" y="529330"/>
            <a:ext cx="1840373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zh-CN" altLang="en-US" sz="32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簡化優化</a:t>
            </a:r>
            <a:endParaRPr lang="en-US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19FAC-8C13-4799-A649-375386C63221}"/>
              </a:ext>
            </a:extLst>
          </p:cNvPr>
          <p:cNvSpPr/>
          <p:nvPr/>
        </p:nvSpPr>
        <p:spPr>
          <a:xfrm>
            <a:off x="4345459" y="469270"/>
            <a:ext cx="6513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There is always a better way! </a:t>
            </a:r>
          </a:p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永遠思考更簡化、更優化的方法！ 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93B1E6E8-B564-44CC-9F5C-500A6C495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942" y="1944541"/>
            <a:ext cx="3172699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en-US" altLang="zh-TW" sz="8800" b="1" spc="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SimSun" panose="02010600030101010101" pitchFamily="2" charset="-122"/>
              </a:rPr>
              <a:t>L</a:t>
            </a:r>
            <a:r>
              <a:rPr lang="en-US" altLang="zh-TW" sz="4000" b="1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SimSun" panose="02010600030101010101" pitchFamily="2" charset="-122"/>
              </a:rPr>
              <a:t>everage</a:t>
            </a:r>
            <a:endParaRPr lang="en-US" sz="1100" b="1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8DE6455A-E8CB-433E-955E-88B9B43B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48" y="2140074"/>
            <a:ext cx="1792406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zh-TW" alt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以小博大</a:t>
            </a:r>
            <a:endParaRPr lang="en-US" sz="1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18249277-D8B7-4168-BA8C-74446BCC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34" y="3509793"/>
            <a:ext cx="3900579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en-US" altLang="zh-TW" sz="88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SimSun" panose="02010600030101010101" pitchFamily="2" charset="-122"/>
              </a:rPr>
              <a:t>A</a:t>
            </a:r>
            <a:r>
              <a:rPr lang="en-US" altLang="zh-TW" sz="40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SimSun" panose="02010600030101010101" pitchFamily="2" charset="-122"/>
              </a:rPr>
              <a:t>ccelerate</a:t>
            </a:r>
            <a:endParaRPr lang="en-US" sz="4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Black" panose="020B00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31598D4F-7108-4C76-BA62-23070DA4F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597" y="3756822"/>
            <a:ext cx="1828857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加速超越</a:t>
            </a:r>
            <a:endParaRPr lang="en-US" sz="1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id="{81B57A49-8691-4BA1-A545-21D0287B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850" y="5075045"/>
            <a:ext cx="3009315" cy="14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en-US" altLang="zh-TW" sz="8800" b="1" spc="150" dirty="0">
                <a:solidFill>
                  <a:srgbClr val="FFFF00"/>
                </a:solidFill>
                <a:latin typeface="Aptos Black" panose="020B0004020202020204" pitchFamily="34" charset="0"/>
                <a:ea typeface="SimSun" panose="02010600030101010101" pitchFamily="2" charset="-122"/>
              </a:rPr>
              <a:t>M</a:t>
            </a:r>
            <a:r>
              <a:rPr lang="en-US" altLang="zh-TW" sz="4000" b="1" spc="150" dirty="0">
                <a:latin typeface="Aptos Black" panose="020B0004020202020204" pitchFamily="34" charset="0"/>
                <a:ea typeface="SimSun" panose="02010600030101010101" pitchFamily="2" charset="-122"/>
              </a:rPr>
              <a:t>ultiply</a:t>
            </a:r>
            <a:endParaRPr lang="en-US" sz="3600" b="1" spc="150" dirty="0">
              <a:latin typeface="Aptos Black" panose="020B00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EC4EB148-A346-4A5B-802B-46BA01DF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220" y="5269359"/>
            <a:ext cx="1811135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68580" tIns="34290" rIns="68580" bIns="34290" anchor="t" anchorCtr="0">
            <a:sp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複製成功</a:t>
            </a: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028B290-D158-4C8C-B22F-C78154EB5450}"/>
              </a:ext>
            </a:extLst>
          </p:cNvPr>
          <p:cNvSpPr/>
          <p:nvPr/>
        </p:nvSpPr>
        <p:spPr>
          <a:xfrm>
            <a:off x="4345459" y="1999721"/>
            <a:ext cx="7169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Use other people’s Xs! </a:t>
            </a:r>
          </a:p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善用外部資源，以小搏大，發揮我們的利基！ 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E300C-615B-4E4F-8022-AA283ED0338A}"/>
              </a:ext>
            </a:extLst>
          </p:cNvPr>
          <p:cNvSpPr/>
          <p:nvPr/>
        </p:nvSpPr>
        <p:spPr>
          <a:xfrm>
            <a:off x="4345459" y="3682917"/>
            <a:ext cx="6827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Speed, Speed, Speed! </a:t>
            </a:r>
          </a:p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前瞻部署、加速超越，緊緊抓住機會！ 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1A136-D3B1-4BBB-8D4B-82E1FD9F854A}"/>
              </a:ext>
            </a:extLst>
          </p:cNvPr>
          <p:cNvSpPr/>
          <p:nvPr/>
        </p:nvSpPr>
        <p:spPr>
          <a:xfrm>
            <a:off x="4345459" y="5164233"/>
            <a:ext cx="6777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Look for Quantum Leap! </a:t>
            </a: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複製成功經驗，追求越級突破</a:t>
            </a:r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TW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027FF2DA-1E70-835B-3391-99ED510E8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C0507C2A-ECE0-4A9F-B501-CC20CE72F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98" y="470364"/>
            <a:ext cx="2934206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 algn="ctr"/>
            <a:r>
              <a:rPr lang="zh-TW" altLang="en-US" sz="72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algn="tl">
                    <a:schemeClr val="bg1">
                      <a:lumMod val="50000"/>
                    </a:scheme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競爭力</a:t>
            </a:r>
            <a:r>
              <a:rPr lang="zh-TW" alt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en-US" dirty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1BE3683-CEAF-453B-9DDA-3235A0730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011" y="1659084"/>
            <a:ext cx="3530004" cy="5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/>
            <a:r>
              <a:rPr lang="zh-TW" altLang="en-US" sz="32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能夠在</a:t>
            </a:r>
            <a:endParaRPr lang="en-US" altLang="zh-TW" sz="3200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0" lvl="1"/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現在</a:t>
            </a:r>
            <a:r>
              <a:rPr lang="zh-TW" altLang="en-US" sz="32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和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未來</a:t>
            </a:r>
            <a:endParaRPr lang="en-US" sz="1400" dirty="0">
              <a:solidFill>
                <a:srgbClr val="FFFF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FFBF3D9-90A4-4D16-95FD-30CC11B05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688" y="2696480"/>
            <a:ext cx="3470220" cy="33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/>
            <a:r>
              <a:rPr lang="zh-TW" altLang="en-US" sz="2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贏</a:t>
            </a:r>
            <a:endParaRPr lang="en-US" sz="20000" dirty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DBBAFEA3-CA39-4B8E-BF2C-E94A94261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98" y="5652814"/>
            <a:ext cx="2714214" cy="61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lvl="1"/>
            <a:r>
              <a:rPr lang="zh-TW" altLang="en-US" sz="320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過對手的</a:t>
            </a:r>
            <a:r>
              <a:rPr lang="zh-TW" alt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能力</a:t>
            </a:r>
            <a:r>
              <a:rPr lang="en-US" altLang="zh-TW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US" sz="1400" dirty="0">
              <a:solidFill>
                <a:srgbClr val="FFFF00"/>
              </a:solidFill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F6881-39A6-433B-B5F5-0A0C8F47F2D0}"/>
              </a:ext>
            </a:extLst>
          </p:cNvPr>
          <p:cNvSpPr txBox="1"/>
          <p:nvPr/>
        </p:nvSpPr>
        <p:spPr>
          <a:xfrm>
            <a:off x="5741015" y="470364"/>
            <a:ext cx="5168095" cy="5697623"/>
          </a:xfrm>
          <a:prstGeom prst="rect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23000">
                <a:schemeClr val="tx2">
                  <a:lumMod val="50000"/>
                </a:schemeClr>
              </a:gs>
              <a:gs pos="69000">
                <a:srgbClr val="022C62"/>
              </a:gs>
              <a:gs pos="45000">
                <a:schemeClr val="tx2">
                  <a:lumMod val="25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lIns="360000" tIns="360000" rIns="360000" bIns="36000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提高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每個人的</a:t>
            </a:r>
            <a:endPara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3000"/>
              </a:spcBef>
            </a:pPr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Productivities</a:t>
            </a:r>
          </a:p>
          <a:p>
            <a:pPr algn="ctr">
              <a:spcAft>
                <a:spcPts val="2400"/>
              </a:spcAft>
            </a:pP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生產力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</a:p>
          <a:p>
            <a:pPr algn="ctr"/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貢獻度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CCA76041-CA05-BCCF-898A-A7B59E841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7" grpId="0" build="allAtOnce"/>
      <p:bldP spid="12" grpId="0" build="allAtOnce"/>
      <p:bldP spid="15" grpId="0" build="allAtOnce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A80EC9-0CDC-47E1-B7ED-4F8E3E48D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81321"/>
              </p:ext>
            </p:extLst>
          </p:nvPr>
        </p:nvGraphicFramePr>
        <p:xfrm>
          <a:off x="1400034" y="897681"/>
          <a:ext cx="9391932" cy="3291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7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altLang="zh-TW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Arial Black" panose="020B0A04020102020204" pitchFamily="34" charset="0"/>
                        </a:rPr>
                        <a:t>Grand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15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SLAM</a:t>
                      </a:r>
                      <a:r>
                        <a:rPr lang="en-US" altLang="zh-TW" sz="6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</a:p>
                    <a:p>
                      <a:pPr marL="0" lvl="1" algn="l"/>
                      <a:r>
                        <a:rPr lang="zh-TW" alt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大滿貫 </a:t>
                      </a:r>
                      <a:endParaRPr lang="en-US" altLang="zh-TW" sz="6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CEB04F-CC07-4D8D-99E4-A00EA17521C1}"/>
              </a:ext>
            </a:extLst>
          </p:cNvPr>
          <p:cNvSpPr txBox="1">
            <a:spLocks/>
          </p:cNvSpPr>
          <p:nvPr/>
        </p:nvSpPr>
        <p:spPr>
          <a:xfrm>
            <a:off x="1400034" y="4288833"/>
            <a:ext cx="9391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home run hit when each of the three bases is occupied by a runner, thus scoring four runs. </a:t>
            </a:r>
            <a:r>
              <a:rPr lang="zh-TW" altLang="en-US" sz="2800" dirty="0"/>
              <a:t>四分全壘打</a:t>
            </a:r>
            <a:endParaRPr lang="en-US" sz="2800" dirty="0"/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40043FAD-4DF5-81CA-3329-A09DCB9E62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B684DB-37F3-4F59-ABCA-8C1C99A1D1DD}"/>
              </a:ext>
            </a:extLst>
          </p:cNvPr>
          <p:cNvSpPr txBox="1">
            <a:spLocks/>
          </p:cNvSpPr>
          <p:nvPr/>
        </p:nvSpPr>
        <p:spPr>
          <a:xfrm>
            <a:off x="2702221" y="1479347"/>
            <a:ext cx="7367250" cy="1918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1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s.l.a.m.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0278" y="3261167"/>
            <a:ext cx="8291444" cy="1874919"/>
          </a:xfrm>
          <a:solidFill>
            <a:srgbClr val="FF0000"/>
          </a:solidFill>
        </p:spPr>
        <p:txBody>
          <a:bodyPr tIns="180000" bIns="18000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大滿貫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95B036-6988-47C9-AC93-D0A400380182}"/>
              </a:ext>
            </a:extLst>
          </p:cNvPr>
          <p:cNvSpPr txBox="1">
            <a:spLocks/>
          </p:cNvSpPr>
          <p:nvPr/>
        </p:nvSpPr>
        <p:spPr>
          <a:xfrm rot="16200000">
            <a:off x="1216471" y="1852880"/>
            <a:ext cx="2314345" cy="502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0A0B49-6A50-4D1B-A16C-050E6BC111CB}"/>
              </a:ext>
            </a:extLst>
          </p:cNvPr>
          <p:cNvSpPr txBox="1">
            <a:spLocks/>
          </p:cNvSpPr>
          <p:nvPr/>
        </p:nvSpPr>
        <p:spPr>
          <a:xfrm>
            <a:off x="2797009" y="1005283"/>
            <a:ext cx="5038835" cy="6338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  <a:spcBef>
                <a:spcPts val="0"/>
              </a:spcBef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 </a:t>
            </a:r>
            <a:r>
              <a:rPr lang="zh-TW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競爭力 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的公式</a:t>
            </a:r>
            <a:endParaRPr 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FE8C13B8-9D9F-D326-B46C-51AEE4075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3"/>
      <p:bldP spid="8" grpId="4"/>
      <p:bldP spid="8" grpId="5"/>
      <p:bldP spid="8" grpId="6"/>
      <p:bldP spid="2" grpId="0" animBg="1"/>
      <p:bldP spid="2" grpId="1" animBg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3F625-E4B5-6EFD-D164-06CDB722E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74F9019-FEF0-45D3-CC76-E00457CC7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69197"/>
              </p:ext>
            </p:extLst>
          </p:nvPr>
        </p:nvGraphicFramePr>
        <p:xfrm>
          <a:off x="531863" y="1713568"/>
          <a:ext cx="11132314" cy="119864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3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8646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Customer Oriented</a:t>
                      </a:r>
                      <a:endParaRPr lang="en-US" altLang="zh-TW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8AA5E1B-9061-9FB5-3C51-7433D9D75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5481"/>
              </p:ext>
            </p:extLst>
          </p:nvPr>
        </p:nvGraphicFramePr>
        <p:xfrm>
          <a:off x="536490" y="3009720"/>
          <a:ext cx="10891343" cy="10249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7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90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0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以客戶為導向</a:t>
                      </a:r>
                      <a:endParaRPr lang="en-US" altLang="zh-TW" sz="6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C6E6057-CED3-E0FA-B6BE-A4712D64C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64400"/>
              </p:ext>
            </p:extLst>
          </p:nvPr>
        </p:nvGraphicFramePr>
        <p:xfrm>
          <a:off x="536491" y="4305873"/>
          <a:ext cx="10501314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9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90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Customer Priority #1</a:t>
                      </a:r>
                      <a:endParaRPr lang="en-US" altLang="zh-TW" sz="6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C2A6B0-36D5-FC02-CBCD-BA578BD23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44418"/>
              </p:ext>
            </p:extLst>
          </p:nvPr>
        </p:nvGraphicFramePr>
        <p:xfrm>
          <a:off x="536491" y="5602027"/>
          <a:ext cx="10154621" cy="10249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7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90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0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6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客戶優先</a:t>
                      </a:r>
                      <a:endParaRPr lang="en-US" altLang="zh-TW" sz="6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2213BF9-6164-18A8-F95F-505C1EABEEB5}"/>
              </a:ext>
            </a:extLst>
          </p:cNvPr>
          <p:cNvSpPr txBox="1">
            <a:spLocks/>
          </p:cNvSpPr>
          <p:nvPr/>
        </p:nvSpPr>
        <p:spPr>
          <a:xfrm>
            <a:off x="527823" y="97906"/>
            <a:ext cx="10856674" cy="144920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180000" rIns="91440" bIns="180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公司是以賺錢為目的而存在的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 descr="A logo with blue text&#10;&#10;AI-generated content may be incorrect.">
            <a:extLst>
              <a:ext uri="{FF2B5EF4-FFF2-40B4-BE49-F238E27FC236}">
                <a16:creationId xmlns:a16="http://schemas.microsoft.com/office/drawing/2014/main" id="{EAF30174-85F0-95E4-AA3C-ED528E4E1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516B1-86BC-877A-BCEE-643A1E5B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75DEC9A-3E49-3066-49CF-9E325FC32EBD}"/>
              </a:ext>
            </a:extLst>
          </p:cNvPr>
          <p:cNvSpPr txBox="1">
            <a:spLocks/>
          </p:cNvSpPr>
          <p:nvPr/>
        </p:nvSpPr>
        <p:spPr>
          <a:xfrm>
            <a:off x="6238773" y="6376858"/>
            <a:ext cx="5953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Base on Brian Tracy’s “The GRAND SLAM Formula”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286A391-EA7A-231C-60AC-7A28A99A91DE}"/>
              </a:ext>
            </a:extLst>
          </p:cNvPr>
          <p:cNvGraphicFramePr>
            <a:graphicFrameLocks noGrp="1"/>
          </p:cNvGraphicFramePr>
          <p:nvPr/>
        </p:nvGraphicFramePr>
        <p:xfrm>
          <a:off x="1736618" y="573817"/>
          <a:ext cx="8763058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217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S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implify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   </a:t>
                      </a:r>
                      <a:r>
                        <a:rPr lang="zh-TW" alt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zh-TW" altLang="en-US" sz="6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簡化優化</a:t>
                      </a:r>
                      <a:endParaRPr lang="en-US" altLang="zh-TW" sz="6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30188B5-C9F8-D069-F97F-850866046DE1}"/>
              </a:ext>
            </a:extLst>
          </p:cNvPr>
          <p:cNvGraphicFramePr>
            <a:graphicFrameLocks noGrp="1"/>
          </p:cNvGraphicFramePr>
          <p:nvPr/>
        </p:nvGraphicFramePr>
        <p:xfrm>
          <a:off x="1741246" y="1869970"/>
          <a:ext cx="8758430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L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everage</a:t>
                      </a:r>
                      <a:r>
                        <a:rPr lang="zh-TW" alt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   </a:t>
                      </a:r>
                      <a:r>
                        <a:rPr lang="zh-TW" altLang="en-US" sz="60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以小博大</a:t>
                      </a:r>
                      <a:endParaRPr lang="en-US" altLang="zh-TW" sz="60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FC78A6D-BFDF-3F04-1564-CC13955CA955}"/>
              </a:ext>
            </a:extLst>
          </p:cNvPr>
          <p:cNvGraphicFramePr>
            <a:graphicFrameLocks noGrp="1"/>
          </p:cNvGraphicFramePr>
          <p:nvPr/>
        </p:nvGraphicFramePr>
        <p:xfrm>
          <a:off x="1741246" y="3166123"/>
          <a:ext cx="8758430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A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ccelerate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</a:t>
                      </a:r>
                      <a:r>
                        <a:rPr lang="zh-TW" altLang="en-US" sz="6000" b="1" dirty="0"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加速超越</a:t>
                      </a:r>
                      <a:endParaRPr lang="en-US" altLang="zh-TW" sz="6000" b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219F42C-3AD6-7379-C92B-3FE888F98B87}"/>
              </a:ext>
            </a:extLst>
          </p:cNvPr>
          <p:cNvGraphicFramePr>
            <a:graphicFrameLocks noGrp="1"/>
          </p:cNvGraphicFramePr>
          <p:nvPr/>
        </p:nvGraphicFramePr>
        <p:xfrm>
          <a:off x="1741246" y="4462277"/>
          <a:ext cx="8758430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M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ultiply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   </a:t>
                      </a:r>
                      <a:r>
                        <a:rPr lang="zh-TW" altLang="en-US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zh-TW" altLang="en-US" sz="6000" b="1" dirty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複製成功</a:t>
                      </a:r>
                      <a:endParaRPr lang="en-US" altLang="zh-TW" sz="6000" b="1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10233419-7F77-18B9-E717-65C5D0448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3143EF-3064-4E1F-9B34-99BFB4015AFF}"/>
              </a:ext>
            </a:extLst>
          </p:cNvPr>
          <p:cNvSpPr txBox="1">
            <a:spLocks/>
          </p:cNvSpPr>
          <p:nvPr/>
        </p:nvSpPr>
        <p:spPr>
          <a:xfrm>
            <a:off x="1524000" y="1524549"/>
            <a:ext cx="8545666" cy="442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在您的 工作 和 生活 上，</a:t>
            </a:r>
            <a:br>
              <a:rPr lang="en-US" altLang="zh-TW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盡可能地 </a:t>
            </a: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簡化 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低價值的活動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 </a:t>
            </a:r>
            <a:endParaRPr lang="en-US" altLang="zh-TW" sz="4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以騰出更多 </a:t>
            </a:r>
            <a:r>
              <a:rPr lang="zh-TW" altLang="en-US" sz="4800" dirty="0">
                <a:solidFill>
                  <a:schemeClr val="accent1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時間 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和 </a:t>
            </a:r>
            <a:r>
              <a:rPr lang="zh-TW" altLang="en-US" sz="4800" dirty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精力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，</a:t>
            </a:r>
            <a:br>
              <a:rPr lang="en-US" altLang="zh-TW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優化 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做真正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有所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貢獻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Mincho Demibold" panose="02020600000000000000" pitchFamily="18" charset="-128"/>
                <a:ea typeface="Yu Mincho Demibold" panose="02020600000000000000" pitchFamily="18" charset="-128"/>
              </a:rPr>
              <a:t>的事情</a:t>
            </a:r>
            <a:r>
              <a:rPr lang="zh-TW" altLang="en-US" sz="4800" dirty="0">
                <a:latin typeface="Yu Mincho Demibold" panose="02020600000000000000" pitchFamily="18" charset="-128"/>
                <a:ea typeface="Yu Mincho Demibold" panose="02020600000000000000" pitchFamily="18" charset="-128"/>
              </a:rPr>
              <a:t>。</a:t>
            </a:r>
            <a:endParaRPr lang="en-US" sz="4800" dirty="0">
              <a:latin typeface="Yu Mincho Demibold" panose="02020600000000000000" pitchFamily="18" charset="-128"/>
              <a:ea typeface="Yu Mincho Demibold" panose="02020600000000000000" pitchFamily="18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310AC31-3498-46B6-9195-D4BB433C1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14717"/>
              </p:ext>
            </p:extLst>
          </p:nvPr>
        </p:nvGraphicFramePr>
        <p:xfrm>
          <a:off x="1523999" y="0"/>
          <a:ext cx="9435153" cy="1097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3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217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zh-TW" altLang="en-US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</a:t>
                      </a:r>
                      <a:r>
                        <a:rPr lang="en-US" altLang="zh-TW" sz="6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S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Bookman Old Style" panose="02050604050505020204" pitchFamily="18" charset="0"/>
                        </a:rPr>
                        <a:t>implify</a:t>
                      </a:r>
                      <a:r>
                        <a:rPr lang="en-US" altLang="zh-TW" sz="6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n-ea"/>
                        </a:rPr>
                        <a:t>      </a:t>
                      </a:r>
                      <a:r>
                        <a:rPr lang="zh-TW" altLang="en-US" sz="6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簡化優化</a:t>
                      </a:r>
                      <a:endParaRPr lang="en-US" altLang="zh-TW" sz="6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08952933-0CEC-5E28-1782-8CBD1E105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0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57468"/>
              </p:ext>
            </p:extLst>
          </p:nvPr>
        </p:nvGraphicFramePr>
        <p:xfrm>
          <a:off x="1654629" y="136525"/>
          <a:ext cx="8817427" cy="518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528">
                <a:tc>
                  <a:txBody>
                    <a:bodyPr/>
                    <a:lstStyle/>
                    <a:p>
                      <a:endParaRPr lang="en-US" dirty="0">
                        <a:uFillTx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l"/>
                      <a:r>
                        <a:rPr lang="en-US" altLang="zh-TW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+mj-lt"/>
                        </a:rPr>
                        <a:t>S – Simplify </a:t>
                      </a:r>
                      <a:r>
                        <a:rPr lang="zh-TW" alt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簡化優化 </a:t>
                      </a:r>
                      <a:endParaRPr lang="en-US" altLang="zh-TW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/>
          </p:cNvSpPr>
          <p:nvPr/>
        </p:nvSpPr>
        <p:spPr>
          <a:xfrm>
            <a:off x="1537648" y="1027780"/>
            <a:ext cx="751402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公司事務</a:t>
            </a:r>
            <a:endParaRPr lang="en-US" altLang="zh-TW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spcBef>
                <a:spcPts val="1800"/>
              </a:spcBef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整理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3600" dirty="0">
                <a:latin typeface="+mn-ea"/>
              </a:rPr>
              <a:t> 將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要 </a:t>
            </a:r>
            <a:r>
              <a:rPr lang="zh-TW" altLang="en-US" sz="3600" dirty="0">
                <a:latin typeface="+mn-ea"/>
              </a:rPr>
              <a:t>與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不要 </a:t>
            </a:r>
            <a:r>
              <a:rPr lang="zh-TW" altLang="en-US" sz="3600" dirty="0">
                <a:latin typeface="+mn-ea"/>
              </a:rPr>
              <a:t>的加以區分</a:t>
            </a:r>
            <a:r>
              <a:rPr lang="zh-TW" altLang="en-US" sz="3200" dirty="0">
                <a:latin typeface="+mn-ea"/>
              </a:rPr>
              <a:t> </a:t>
            </a:r>
            <a:endParaRPr lang="en-US" altLang="zh-TW" sz="32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3200" dirty="0">
                <a:latin typeface="+mn-ea"/>
              </a:rPr>
              <a:t>                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分析、回收、再生、廢棄</a:t>
            </a:r>
            <a:r>
              <a:rPr lang="en-US" altLang="zh-TW" sz="2800" b="1" dirty="0">
                <a:latin typeface="+mn-ea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整頓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3600" dirty="0">
                <a:latin typeface="+mn-ea"/>
              </a:rPr>
              <a:t> 處於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最有效 </a:t>
            </a:r>
            <a:r>
              <a:rPr lang="zh-TW" altLang="en-US" sz="3600" dirty="0">
                <a:latin typeface="+mn-ea"/>
              </a:rPr>
              <a:t>的狀態</a:t>
            </a:r>
            <a:endParaRPr lang="en-US" altLang="zh-TW" sz="3200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3200" dirty="0">
                <a:latin typeface="+mn-ea"/>
              </a:rPr>
              <a:t>                 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定位、 定品目、定數量</a:t>
            </a:r>
            <a:r>
              <a:rPr lang="en-US" altLang="zh-TW" sz="2800" b="1" dirty="0">
                <a:latin typeface="+mn-ea"/>
              </a:rPr>
              <a:t>)</a:t>
            </a:r>
          </a:p>
          <a:p>
            <a:pPr>
              <a:spcBef>
                <a:spcPts val="2400"/>
              </a:spcBef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	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整編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TW" altLang="en-US" sz="3600" dirty="0">
                <a:latin typeface="+mn-ea"/>
              </a:rPr>
              <a:t> 調整 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執行編制</a:t>
            </a: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有效控管</a:t>
            </a:r>
            <a:endParaRPr lang="en-US" altLang="zh-TW" sz="3600" dirty="0">
              <a:solidFill>
                <a:srgbClr val="FF0000"/>
              </a:solidFill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+mn-ea"/>
              </a:rPr>
              <a:t>               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定制度，屬地屬人直接管理</a:t>
            </a:r>
            <a:r>
              <a:rPr lang="en-US" altLang="zh-TW" sz="2800" b="1" dirty="0">
                <a:latin typeface="+mn-ea"/>
              </a:rPr>
              <a:t>)</a:t>
            </a:r>
            <a:endParaRPr lang="en-US" sz="2400" b="1" dirty="0">
              <a:latin typeface="+mn-ea"/>
            </a:endParaRPr>
          </a:p>
        </p:txBody>
      </p:sp>
      <p:pic>
        <p:nvPicPr>
          <p:cNvPr id="2" name="Picture 1" descr="A logo with blue text&#10;&#10;AI-generated content may be incorrect.">
            <a:extLst>
              <a:ext uri="{FF2B5EF4-FFF2-40B4-BE49-F238E27FC236}">
                <a16:creationId xmlns:a16="http://schemas.microsoft.com/office/drawing/2014/main" id="{9B385E06-DFC8-19C0-4031-00F996189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886"/>
            <a:ext cx="371061" cy="2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15440</TotalTime>
  <Words>2172</Words>
  <Application>Microsoft Office PowerPoint</Application>
  <PresentationFormat>Widescreen</PresentationFormat>
  <Paragraphs>246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Microsoft YaHei</vt:lpstr>
      <vt:lpstr>MingLiU</vt:lpstr>
      <vt:lpstr>Yu Gothic</vt:lpstr>
      <vt:lpstr>Yu Gothic UI</vt:lpstr>
      <vt:lpstr>Yu Gothic UI Semibold</vt:lpstr>
      <vt:lpstr>Yu Mincho Demibold</vt:lpstr>
      <vt:lpstr>Aptos Black</vt:lpstr>
      <vt:lpstr>Arial</vt:lpstr>
      <vt:lpstr>Arial Black</vt:lpstr>
      <vt:lpstr>Arial Narrow</vt:lpstr>
      <vt:lpstr>Bookman Old Style</vt:lpstr>
      <vt:lpstr>Calibri</vt:lpstr>
      <vt:lpstr>Rockwell</vt:lpstr>
      <vt:lpstr>Times New Roman</vt:lpstr>
      <vt:lpstr>Wingdings</vt:lpstr>
      <vt:lpstr>Wingdings 3</vt:lpstr>
      <vt:lpstr>Damask</vt:lpstr>
      <vt:lpstr>如何增加 </vt:lpstr>
      <vt:lpstr>PowerPoint Presentation</vt:lpstr>
      <vt:lpstr>PowerPoint Presentation</vt:lpstr>
      <vt:lpstr>PowerPoint Presentation</vt:lpstr>
      <vt:lpstr>大滿貫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競爭力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Keiga New Amplifier Roadmap- SnapAV</dc:title>
  <dc:creator>Ivy Wang</dc:creator>
  <cp:lastModifiedBy>Frank Tzeng</cp:lastModifiedBy>
  <cp:revision>1117</cp:revision>
  <cp:lastPrinted>2025-07-25T12:39:16Z</cp:lastPrinted>
  <dcterms:created xsi:type="dcterms:W3CDTF">2016-09-21T10:29:47Z</dcterms:created>
  <dcterms:modified xsi:type="dcterms:W3CDTF">2025-09-09T09:33:02Z</dcterms:modified>
</cp:coreProperties>
</file>